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8"/>
  </p:notesMasterIdLst>
  <p:handoutMasterIdLst>
    <p:handoutMasterId r:id="rId19"/>
  </p:handoutMasterIdLst>
  <p:sldIdLst>
    <p:sldId id="257" r:id="rId2"/>
    <p:sldId id="274" r:id="rId3"/>
    <p:sldId id="259" r:id="rId4"/>
    <p:sldId id="260" r:id="rId5"/>
    <p:sldId id="261" r:id="rId6"/>
    <p:sldId id="262" r:id="rId7"/>
    <p:sldId id="264" r:id="rId8"/>
    <p:sldId id="265" r:id="rId9"/>
    <p:sldId id="268" r:id="rId10"/>
    <p:sldId id="270" r:id="rId11"/>
    <p:sldId id="273" r:id="rId12"/>
    <p:sldId id="275" r:id="rId13"/>
    <p:sldId id="276" r:id="rId14"/>
    <p:sldId id="277" r:id="rId15"/>
    <p:sldId id="278" r:id="rId16"/>
    <p:sldId id="279" r:id="rId17"/>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1" d="100"/>
          <a:sy n="71" d="100"/>
        </p:scale>
        <p:origin x="618" y="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289CC665-6CC0-4C04-9F70-C6E11FDC2A7A}" type="datetimeFigureOut">
              <a:rPr lang="en-US" smtClean="0"/>
              <a:t>12/18/2019</a:t>
            </a:fld>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CCACBB0C-4A71-43BC-BF6D-173452FB6944}" type="slidenum">
              <a:rPr lang="en-US" smtClean="0"/>
              <a:t>‹#›</a:t>
            </a:fld>
            <a:endParaRPr lang="en-US"/>
          </a:p>
        </p:txBody>
      </p:sp>
    </p:spTree>
    <p:extLst>
      <p:ext uri="{BB962C8B-B14F-4D97-AF65-F5344CB8AC3E}">
        <p14:creationId xmlns:p14="http://schemas.microsoft.com/office/powerpoint/2010/main" val="115976065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7807EF79-4C04-4184-AB78-03F783CFA243}" type="datetimeFigureOut">
              <a:rPr lang="en-US" smtClean="0"/>
              <a:t>12/18/2019</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4FC35A0B-AD14-4800-950C-FAB36FBBD5E7}" type="slidenum">
              <a:rPr lang="en-US" smtClean="0"/>
              <a:t>‹#›</a:t>
            </a:fld>
            <a:endParaRPr lang="en-US"/>
          </a:p>
        </p:txBody>
      </p:sp>
    </p:spTree>
    <p:extLst>
      <p:ext uri="{BB962C8B-B14F-4D97-AF65-F5344CB8AC3E}">
        <p14:creationId xmlns:p14="http://schemas.microsoft.com/office/powerpoint/2010/main" val="5238504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B497781-BA32-4886-AC94-B2544AFD462B}" type="slidenum">
              <a:rPr lang="en-US" smtClean="0"/>
              <a:t>1</a:t>
            </a:fld>
            <a:endParaRPr lang="en-US"/>
          </a:p>
        </p:txBody>
      </p:sp>
    </p:spTree>
    <p:extLst>
      <p:ext uri="{BB962C8B-B14F-4D97-AF65-F5344CB8AC3E}">
        <p14:creationId xmlns:p14="http://schemas.microsoft.com/office/powerpoint/2010/main" val="3296431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B497781-BA32-4886-AC94-B2544AFD462B}" type="slidenum">
              <a:rPr lang="en-US" smtClean="0"/>
              <a:t>3</a:t>
            </a:fld>
            <a:endParaRPr lang="en-US"/>
          </a:p>
        </p:txBody>
      </p:sp>
    </p:spTree>
    <p:extLst>
      <p:ext uri="{BB962C8B-B14F-4D97-AF65-F5344CB8AC3E}">
        <p14:creationId xmlns:p14="http://schemas.microsoft.com/office/powerpoint/2010/main" val="10354105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B497781-BA32-4886-AC94-B2544AFD462B}" type="slidenum">
              <a:rPr lang="en-US" smtClean="0"/>
              <a:t>4</a:t>
            </a:fld>
            <a:endParaRPr lang="en-US"/>
          </a:p>
        </p:txBody>
      </p:sp>
    </p:spTree>
    <p:extLst>
      <p:ext uri="{BB962C8B-B14F-4D97-AF65-F5344CB8AC3E}">
        <p14:creationId xmlns:p14="http://schemas.microsoft.com/office/powerpoint/2010/main" val="34320889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B497781-BA32-4886-AC94-B2544AFD462B}" type="slidenum">
              <a:rPr lang="en-US" smtClean="0"/>
              <a:t>5</a:t>
            </a:fld>
            <a:endParaRPr lang="en-US"/>
          </a:p>
        </p:txBody>
      </p:sp>
    </p:spTree>
    <p:extLst>
      <p:ext uri="{BB962C8B-B14F-4D97-AF65-F5344CB8AC3E}">
        <p14:creationId xmlns:p14="http://schemas.microsoft.com/office/powerpoint/2010/main" val="7511261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B497781-BA32-4886-AC94-B2544AFD462B}" type="slidenum">
              <a:rPr lang="en-US" smtClean="0"/>
              <a:t>6</a:t>
            </a:fld>
            <a:endParaRPr lang="en-US"/>
          </a:p>
        </p:txBody>
      </p:sp>
    </p:spTree>
    <p:extLst>
      <p:ext uri="{BB962C8B-B14F-4D97-AF65-F5344CB8AC3E}">
        <p14:creationId xmlns:p14="http://schemas.microsoft.com/office/powerpoint/2010/main" val="379270336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B497781-BA32-4886-AC94-B2544AFD462B}" type="slidenum">
              <a:rPr lang="en-US" smtClean="0"/>
              <a:t>7</a:t>
            </a:fld>
            <a:endParaRPr lang="en-US"/>
          </a:p>
        </p:txBody>
      </p:sp>
    </p:spTree>
    <p:extLst>
      <p:ext uri="{BB962C8B-B14F-4D97-AF65-F5344CB8AC3E}">
        <p14:creationId xmlns:p14="http://schemas.microsoft.com/office/powerpoint/2010/main" val="96673101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B497781-BA32-4886-AC94-B2544AFD462B}" type="slidenum">
              <a:rPr lang="en-US" smtClean="0"/>
              <a:t>8</a:t>
            </a:fld>
            <a:endParaRPr lang="en-US"/>
          </a:p>
        </p:txBody>
      </p:sp>
    </p:spTree>
    <p:extLst>
      <p:ext uri="{BB962C8B-B14F-4D97-AF65-F5344CB8AC3E}">
        <p14:creationId xmlns:p14="http://schemas.microsoft.com/office/powerpoint/2010/main" val="193891454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B497781-BA32-4886-AC94-B2544AFD462B}" type="slidenum">
              <a:rPr lang="en-US" smtClean="0"/>
              <a:t>9</a:t>
            </a:fld>
            <a:endParaRPr lang="en-US"/>
          </a:p>
        </p:txBody>
      </p:sp>
    </p:spTree>
    <p:extLst>
      <p:ext uri="{BB962C8B-B14F-4D97-AF65-F5344CB8AC3E}">
        <p14:creationId xmlns:p14="http://schemas.microsoft.com/office/powerpoint/2010/main" val="116160869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64EA963-B49A-4B81-870D-2EF193E349D9}" type="slidenum">
              <a:rPr lang="en-US" smtClean="0"/>
              <a:t>10</a:t>
            </a:fld>
            <a:endParaRPr lang="en-US"/>
          </a:p>
        </p:txBody>
      </p:sp>
    </p:spTree>
    <p:extLst>
      <p:ext uri="{BB962C8B-B14F-4D97-AF65-F5344CB8AC3E}">
        <p14:creationId xmlns:p14="http://schemas.microsoft.com/office/powerpoint/2010/main" val="23717899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647EA766-FE39-4297-A656-CC0E36D02E00}" type="datetimeFigureOut">
              <a:rPr lang="en-US" smtClean="0"/>
              <a:t>12/18/2019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177D64-410B-43B1-96D9-AB07AB9D230D}" type="slidenum">
              <a:rPr lang="en-US" smtClean="0"/>
              <a:t>‹#›</a:t>
            </a:fld>
            <a:endParaRPr lang="en-US"/>
          </a:p>
        </p:txBody>
      </p:sp>
    </p:spTree>
    <p:extLst>
      <p:ext uri="{BB962C8B-B14F-4D97-AF65-F5344CB8AC3E}">
        <p14:creationId xmlns:p14="http://schemas.microsoft.com/office/powerpoint/2010/main" val="8740014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47EA766-FE39-4297-A656-CC0E36D02E00}" type="datetimeFigureOut">
              <a:rPr lang="en-US" smtClean="0"/>
              <a:t>12/18/2019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177D64-410B-43B1-96D9-AB07AB9D230D}" type="slidenum">
              <a:rPr lang="en-US" smtClean="0"/>
              <a:t>‹#›</a:t>
            </a:fld>
            <a:endParaRPr lang="en-US"/>
          </a:p>
        </p:txBody>
      </p:sp>
    </p:spTree>
    <p:extLst>
      <p:ext uri="{BB962C8B-B14F-4D97-AF65-F5344CB8AC3E}">
        <p14:creationId xmlns:p14="http://schemas.microsoft.com/office/powerpoint/2010/main" val="38126426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47EA766-FE39-4297-A656-CC0E36D02E00}" type="datetimeFigureOut">
              <a:rPr lang="en-US" smtClean="0"/>
              <a:t>12/18/2019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177D64-410B-43B1-96D9-AB07AB9D230D}"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7320508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47EA766-FE39-4297-A656-CC0E36D02E00}" type="datetimeFigureOut">
              <a:rPr lang="en-US" smtClean="0"/>
              <a:t>12/18/2019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177D64-410B-43B1-96D9-AB07AB9D230D}" type="slidenum">
              <a:rPr lang="en-US" smtClean="0"/>
              <a:t>‹#›</a:t>
            </a:fld>
            <a:endParaRPr lang="en-US"/>
          </a:p>
        </p:txBody>
      </p:sp>
    </p:spTree>
    <p:extLst>
      <p:ext uri="{BB962C8B-B14F-4D97-AF65-F5344CB8AC3E}">
        <p14:creationId xmlns:p14="http://schemas.microsoft.com/office/powerpoint/2010/main" val="368262624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47EA766-FE39-4297-A656-CC0E36D02E00}" type="datetimeFigureOut">
              <a:rPr lang="en-US" smtClean="0"/>
              <a:t>12/18/2019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177D64-410B-43B1-96D9-AB07AB9D230D}"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85187488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47EA766-FE39-4297-A656-CC0E36D02E00}" type="datetimeFigureOut">
              <a:rPr lang="en-US" smtClean="0"/>
              <a:t>12/18/2019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177D64-410B-43B1-96D9-AB07AB9D230D}" type="slidenum">
              <a:rPr lang="en-US" smtClean="0"/>
              <a:t>‹#›</a:t>
            </a:fld>
            <a:endParaRPr lang="en-US"/>
          </a:p>
        </p:txBody>
      </p:sp>
    </p:spTree>
    <p:extLst>
      <p:ext uri="{BB962C8B-B14F-4D97-AF65-F5344CB8AC3E}">
        <p14:creationId xmlns:p14="http://schemas.microsoft.com/office/powerpoint/2010/main" val="154562451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47EA766-FE39-4297-A656-CC0E36D02E00}" type="datetimeFigureOut">
              <a:rPr lang="en-US" smtClean="0"/>
              <a:t>12/18/2019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177D64-410B-43B1-96D9-AB07AB9D230D}" type="slidenum">
              <a:rPr lang="en-US" smtClean="0"/>
              <a:t>‹#›</a:t>
            </a:fld>
            <a:endParaRPr lang="en-US"/>
          </a:p>
        </p:txBody>
      </p:sp>
    </p:spTree>
    <p:extLst>
      <p:ext uri="{BB962C8B-B14F-4D97-AF65-F5344CB8AC3E}">
        <p14:creationId xmlns:p14="http://schemas.microsoft.com/office/powerpoint/2010/main" val="196043928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47EA766-FE39-4297-A656-CC0E36D02E00}" type="datetimeFigureOut">
              <a:rPr lang="en-US" smtClean="0"/>
              <a:t>12/18/2019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177D64-410B-43B1-96D9-AB07AB9D230D}" type="slidenum">
              <a:rPr lang="en-US" smtClean="0"/>
              <a:t>‹#›</a:t>
            </a:fld>
            <a:endParaRPr lang="en-US"/>
          </a:p>
        </p:txBody>
      </p:sp>
    </p:spTree>
    <p:extLst>
      <p:ext uri="{BB962C8B-B14F-4D97-AF65-F5344CB8AC3E}">
        <p14:creationId xmlns:p14="http://schemas.microsoft.com/office/powerpoint/2010/main" val="28885927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47EA766-FE39-4297-A656-CC0E36D02E00}" type="datetimeFigureOut">
              <a:rPr lang="en-US" smtClean="0"/>
              <a:t>12/18/2019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177D64-410B-43B1-96D9-AB07AB9D230D}" type="slidenum">
              <a:rPr lang="en-US" smtClean="0"/>
              <a:t>‹#›</a:t>
            </a:fld>
            <a:endParaRPr lang="en-US"/>
          </a:p>
        </p:txBody>
      </p:sp>
    </p:spTree>
    <p:extLst>
      <p:ext uri="{BB962C8B-B14F-4D97-AF65-F5344CB8AC3E}">
        <p14:creationId xmlns:p14="http://schemas.microsoft.com/office/powerpoint/2010/main" val="7347726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47EA766-FE39-4297-A656-CC0E36D02E00}" type="datetimeFigureOut">
              <a:rPr lang="en-US" smtClean="0"/>
              <a:t>12/18/2019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177D64-410B-43B1-96D9-AB07AB9D230D}" type="slidenum">
              <a:rPr lang="en-US" smtClean="0"/>
              <a:t>‹#›</a:t>
            </a:fld>
            <a:endParaRPr lang="en-US"/>
          </a:p>
        </p:txBody>
      </p:sp>
    </p:spTree>
    <p:extLst>
      <p:ext uri="{BB962C8B-B14F-4D97-AF65-F5344CB8AC3E}">
        <p14:creationId xmlns:p14="http://schemas.microsoft.com/office/powerpoint/2010/main" val="19038084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647EA766-FE39-4297-A656-CC0E36D02E00}" type="datetimeFigureOut">
              <a:rPr lang="en-US" smtClean="0"/>
              <a:t>12/18/2019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177D64-410B-43B1-96D9-AB07AB9D230D}" type="slidenum">
              <a:rPr lang="en-US" smtClean="0"/>
              <a:t>‹#›</a:t>
            </a:fld>
            <a:endParaRPr lang="en-US"/>
          </a:p>
        </p:txBody>
      </p:sp>
    </p:spTree>
    <p:extLst>
      <p:ext uri="{BB962C8B-B14F-4D97-AF65-F5344CB8AC3E}">
        <p14:creationId xmlns:p14="http://schemas.microsoft.com/office/powerpoint/2010/main" val="6657337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647EA766-FE39-4297-A656-CC0E36D02E00}" type="datetimeFigureOut">
              <a:rPr lang="en-US" smtClean="0"/>
              <a:t>12/18/2019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2177D64-410B-43B1-96D9-AB07AB9D230D}" type="slidenum">
              <a:rPr lang="en-US" smtClean="0"/>
              <a:t>‹#›</a:t>
            </a:fld>
            <a:endParaRPr lang="en-US"/>
          </a:p>
        </p:txBody>
      </p:sp>
    </p:spTree>
    <p:extLst>
      <p:ext uri="{BB962C8B-B14F-4D97-AF65-F5344CB8AC3E}">
        <p14:creationId xmlns:p14="http://schemas.microsoft.com/office/powerpoint/2010/main" val="35489280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47EA766-FE39-4297-A656-CC0E36D02E00}" type="datetimeFigureOut">
              <a:rPr lang="en-US" smtClean="0"/>
              <a:t>12/18/2019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2177D64-410B-43B1-96D9-AB07AB9D230D}" type="slidenum">
              <a:rPr lang="en-US" smtClean="0"/>
              <a:t>‹#›</a:t>
            </a:fld>
            <a:endParaRPr lang="en-US"/>
          </a:p>
        </p:txBody>
      </p:sp>
    </p:spTree>
    <p:extLst>
      <p:ext uri="{BB962C8B-B14F-4D97-AF65-F5344CB8AC3E}">
        <p14:creationId xmlns:p14="http://schemas.microsoft.com/office/powerpoint/2010/main" val="5000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47EA766-FE39-4297-A656-CC0E36D02E00}" type="datetimeFigureOut">
              <a:rPr lang="en-US" smtClean="0"/>
              <a:t>12/18/2019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2177D64-410B-43B1-96D9-AB07AB9D230D}" type="slidenum">
              <a:rPr lang="en-US" smtClean="0"/>
              <a:t>‹#›</a:t>
            </a:fld>
            <a:endParaRPr lang="en-US"/>
          </a:p>
        </p:txBody>
      </p:sp>
    </p:spTree>
    <p:extLst>
      <p:ext uri="{BB962C8B-B14F-4D97-AF65-F5344CB8AC3E}">
        <p14:creationId xmlns:p14="http://schemas.microsoft.com/office/powerpoint/2010/main" val="16073756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47EA766-FE39-4297-A656-CC0E36D02E00}" type="datetimeFigureOut">
              <a:rPr lang="en-US" smtClean="0"/>
              <a:t>12/18/2019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177D64-410B-43B1-96D9-AB07AB9D230D}" type="slidenum">
              <a:rPr lang="en-US" smtClean="0"/>
              <a:t>‹#›</a:t>
            </a:fld>
            <a:endParaRPr lang="en-US"/>
          </a:p>
        </p:txBody>
      </p:sp>
    </p:spTree>
    <p:extLst>
      <p:ext uri="{BB962C8B-B14F-4D97-AF65-F5344CB8AC3E}">
        <p14:creationId xmlns:p14="http://schemas.microsoft.com/office/powerpoint/2010/main" val="25312605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47EA766-FE39-4297-A656-CC0E36D02E00}" type="datetimeFigureOut">
              <a:rPr lang="en-US" smtClean="0"/>
              <a:t>12/18/2019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177D64-410B-43B1-96D9-AB07AB9D230D}" type="slidenum">
              <a:rPr lang="en-US" smtClean="0"/>
              <a:t>‹#›</a:t>
            </a:fld>
            <a:endParaRPr lang="en-US"/>
          </a:p>
        </p:txBody>
      </p:sp>
    </p:spTree>
    <p:extLst>
      <p:ext uri="{BB962C8B-B14F-4D97-AF65-F5344CB8AC3E}">
        <p14:creationId xmlns:p14="http://schemas.microsoft.com/office/powerpoint/2010/main" val="37105843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47EA766-FE39-4297-A656-CC0E36D02E00}" type="datetimeFigureOut">
              <a:rPr lang="en-US" smtClean="0"/>
              <a:t>12/18/2019</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82177D64-410B-43B1-96D9-AB07AB9D230D}" type="slidenum">
              <a:rPr lang="en-US" smtClean="0"/>
              <a:t>‹#›</a:t>
            </a:fld>
            <a:endParaRPr lang="en-US"/>
          </a:p>
        </p:txBody>
      </p:sp>
    </p:spTree>
    <p:extLst>
      <p:ext uri="{BB962C8B-B14F-4D97-AF65-F5344CB8AC3E}">
        <p14:creationId xmlns:p14="http://schemas.microsoft.com/office/powerpoint/2010/main" val="96807617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ctrTitle"/>
          </p:nvPr>
        </p:nvSpPr>
        <p:spPr>
          <a:xfrm>
            <a:off x="753035" y="403412"/>
            <a:ext cx="8767483" cy="1196788"/>
          </a:xfrm>
        </p:spPr>
        <p:txBody>
          <a:bodyPr>
            <a:normAutofit/>
          </a:bodyPr>
          <a:lstStyle/>
          <a:p>
            <a:pPr algn="ctr"/>
            <a:r>
              <a:rPr lang="mn-MN" sz="1800" dirty="0" smtClean="0">
                <a:solidFill>
                  <a:srgbClr val="00B0F0"/>
                </a:solidFill>
                <a:latin typeface="Arial" panose="020B0604020202020204" pitchFamily="34" charset="0"/>
                <a:cs typeface="Arial" panose="020B0604020202020204" pitchFamily="34" charset="0"/>
              </a:rPr>
              <a:t>Төмөрбулаг сумын Иргэдийн Төлөөлөгчдийн Хурлаас хэрэгжүүлсэн “Хяналттай төсөв- хариуцлагатай засаглал- хөгжлийн гарц” төслийн хүрээнд зохион байгуулсан “ОНХС-ийн мэдээллийн ил тод байдлыг хангах нь” сэдэвт  </a:t>
            </a:r>
            <a:br>
              <a:rPr lang="mn-MN" sz="1800" dirty="0" smtClean="0">
                <a:solidFill>
                  <a:srgbClr val="00B0F0"/>
                </a:solidFill>
                <a:latin typeface="Arial" panose="020B0604020202020204" pitchFamily="34" charset="0"/>
                <a:cs typeface="Arial" panose="020B0604020202020204" pitchFamily="34" charset="0"/>
              </a:rPr>
            </a:br>
            <a:r>
              <a:rPr lang="mn-MN" sz="1800" dirty="0" smtClean="0">
                <a:solidFill>
                  <a:srgbClr val="00B0F0"/>
                </a:solidFill>
                <a:latin typeface="Arial" panose="020B0604020202020204" pitchFamily="34" charset="0"/>
                <a:cs typeface="Arial" panose="020B0604020202020204" pitchFamily="34" charset="0"/>
              </a:rPr>
              <a:t>иргэдийг чадавхижуулах сургалт</a:t>
            </a:r>
            <a:endParaRPr lang="en-US" sz="1800" dirty="0">
              <a:solidFill>
                <a:srgbClr val="00B0F0"/>
              </a:solidFill>
              <a:latin typeface="Arial" panose="020B0604020202020204" pitchFamily="34" charset="0"/>
              <a:cs typeface="Arial" panose="020B0604020202020204" pitchFamily="34" charset="0"/>
            </a:endParaRPr>
          </a:p>
        </p:txBody>
      </p:sp>
      <p:sp>
        <p:nvSpPr>
          <p:cNvPr id="3" name="Subtitle 2"/>
          <p:cNvSpPr>
            <a:spLocks noGrp="1"/>
          </p:cNvSpPr>
          <p:nvPr>
            <p:ph type="subTitle" idx="1"/>
          </p:nvPr>
        </p:nvSpPr>
        <p:spPr>
          <a:xfrm>
            <a:off x="1089212" y="2366681"/>
            <a:ext cx="9251576" cy="3482789"/>
          </a:xfrm>
        </p:spPr>
        <p:txBody>
          <a:bodyPr>
            <a:normAutofit/>
          </a:bodyPr>
          <a:lstStyle/>
          <a:p>
            <a:pPr algn="ctr"/>
            <a:r>
              <a:rPr lang="mn-MN" sz="2000" dirty="0" smtClean="0">
                <a:solidFill>
                  <a:srgbClr val="7030A0"/>
                </a:solidFill>
                <a:latin typeface="Arial" panose="020B0604020202020204" pitchFamily="34" charset="0"/>
                <a:cs typeface="Arial" panose="020B0604020202020204" pitchFamily="34" charset="0"/>
              </a:rPr>
              <a:t>Сэдэв. 5. Орон нутгийн хөгжлийн сангийн мэдээллийн </a:t>
            </a:r>
          </a:p>
          <a:p>
            <a:pPr algn="ctr"/>
            <a:r>
              <a:rPr lang="mn-MN" sz="2000" dirty="0" smtClean="0">
                <a:solidFill>
                  <a:srgbClr val="7030A0"/>
                </a:solidFill>
                <a:latin typeface="Arial" panose="020B0604020202020204" pitchFamily="34" charset="0"/>
                <a:cs typeface="Arial" panose="020B0604020202020204" pitchFamily="34" charset="0"/>
              </a:rPr>
              <a:t>эргэх холбооог сайжруулах нь</a:t>
            </a:r>
          </a:p>
          <a:p>
            <a:pPr algn="ctr"/>
            <a:r>
              <a:rPr lang="mn-MN" sz="2000" dirty="0" smtClean="0">
                <a:solidFill>
                  <a:srgbClr val="7030A0"/>
                </a:solidFill>
                <a:latin typeface="Arial" panose="020B0604020202020204" pitchFamily="34" charset="0"/>
                <a:cs typeface="Arial" panose="020B0604020202020204" pitchFamily="34" charset="0"/>
              </a:rPr>
              <a:t>/Мэдээлэл түгээхэд анхаарах асуудлууд/</a:t>
            </a:r>
          </a:p>
          <a:p>
            <a:pPr algn="ctr"/>
            <a:endParaRPr lang="mn-MN" sz="2000" dirty="0">
              <a:solidFill>
                <a:srgbClr val="7030A0"/>
              </a:solidFill>
              <a:latin typeface="Arial" panose="020B0604020202020204" pitchFamily="34" charset="0"/>
              <a:cs typeface="Arial" panose="020B0604020202020204" pitchFamily="34" charset="0"/>
            </a:endParaRPr>
          </a:p>
          <a:p>
            <a:pPr algn="ctr"/>
            <a:endParaRPr lang="mn-MN" sz="2000" dirty="0" smtClean="0">
              <a:solidFill>
                <a:srgbClr val="7030A0"/>
              </a:solidFill>
              <a:latin typeface="Arial" panose="020B0604020202020204" pitchFamily="34" charset="0"/>
              <a:cs typeface="Arial" panose="020B0604020202020204" pitchFamily="34" charset="0"/>
            </a:endParaRPr>
          </a:p>
          <a:p>
            <a:pPr algn="ctr"/>
            <a:endParaRPr lang="mn-MN" sz="2000" dirty="0">
              <a:solidFill>
                <a:srgbClr val="7030A0"/>
              </a:solidFill>
              <a:latin typeface="Arial" panose="020B0604020202020204" pitchFamily="34" charset="0"/>
              <a:cs typeface="Arial" panose="020B0604020202020204" pitchFamily="34" charset="0"/>
            </a:endParaRPr>
          </a:p>
          <a:p>
            <a:pPr algn="ctr"/>
            <a:endParaRPr lang="mn-MN" sz="2000" dirty="0" smtClean="0">
              <a:solidFill>
                <a:srgbClr val="7030A0"/>
              </a:solidFill>
              <a:latin typeface="Arial" panose="020B0604020202020204" pitchFamily="34" charset="0"/>
              <a:cs typeface="Arial" panose="020B0604020202020204" pitchFamily="34" charset="0"/>
            </a:endParaRPr>
          </a:p>
          <a:p>
            <a:pPr algn="ctr"/>
            <a:r>
              <a:rPr lang="mn-MN" sz="2000" dirty="0" smtClean="0">
                <a:solidFill>
                  <a:srgbClr val="7030A0"/>
                </a:solidFill>
                <a:latin typeface="Arial" panose="020B0604020202020204" pitchFamily="34" charset="0"/>
                <a:cs typeface="Arial" panose="020B0604020202020204" pitchFamily="34" charset="0"/>
              </a:rPr>
              <a:t>2019.11.16-17</a:t>
            </a:r>
            <a:endParaRPr lang="en-US" sz="2000" dirty="0">
              <a:solidFill>
                <a:srgbClr val="7030A0"/>
              </a:solidFill>
              <a:latin typeface="Arial" panose="020B0604020202020204" pitchFamily="34" charset="0"/>
              <a:cs typeface="Arial" panose="020B0604020202020204" pitchFamily="34" charset="0"/>
            </a:endParaRPr>
          </a:p>
        </p:txBody>
      </p:sp>
      <p:sp>
        <p:nvSpPr>
          <p:cNvPr id="5" name="Slide Number Placeholder 4"/>
          <p:cNvSpPr>
            <a:spLocks noGrp="1"/>
          </p:cNvSpPr>
          <p:nvPr>
            <p:ph type="sldNum" sz="quarter" idx="12"/>
          </p:nvPr>
        </p:nvSpPr>
        <p:spPr/>
        <p:txBody>
          <a:bodyPr/>
          <a:lstStyle/>
          <a:p>
            <a:fld id="{C2D1B260-E10E-47B8-A77C-B93D773E4570}" type="slidenum">
              <a:rPr lang="en-US" smtClean="0"/>
              <a:t>1</a:t>
            </a:fld>
            <a:endParaRPr lang="en-US"/>
          </a:p>
        </p:txBody>
      </p:sp>
    </p:spTree>
    <p:extLst>
      <p:ext uri="{BB962C8B-B14F-4D97-AF65-F5344CB8AC3E}">
        <p14:creationId xmlns:p14="http://schemas.microsoft.com/office/powerpoint/2010/main" val="272028926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685800" y="609600"/>
            <a:ext cx="8588202" cy="735106"/>
          </a:xfrm>
        </p:spPr>
        <p:txBody>
          <a:bodyPr>
            <a:normAutofit/>
          </a:bodyPr>
          <a:lstStyle/>
          <a:p>
            <a:pPr algn="ctr"/>
            <a:r>
              <a:rPr lang="mn-MN" sz="1800" dirty="0" smtClean="0">
                <a:solidFill>
                  <a:srgbClr val="00B0F0"/>
                </a:solidFill>
                <a:latin typeface="Arial" panose="020B0604020202020204" pitchFamily="34" charset="0"/>
                <a:cs typeface="Arial" panose="020B0604020202020204" pitchFamily="34" charset="0"/>
              </a:rPr>
              <a:t>“ОНХС-ийн мэдээллийн ил тод байдлыг хангах нь” сэдэвт  </a:t>
            </a:r>
            <a:br>
              <a:rPr lang="mn-MN" sz="1800" dirty="0" smtClean="0">
                <a:solidFill>
                  <a:srgbClr val="00B0F0"/>
                </a:solidFill>
                <a:latin typeface="Arial" panose="020B0604020202020204" pitchFamily="34" charset="0"/>
                <a:cs typeface="Arial" panose="020B0604020202020204" pitchFamily="34" charset="0"/>
              </a:rPr>
            </a:br>
            <a:r>
              <a:rPr lang="mn-MN" sz="1800" dirty="0" smtClean="0">
                <a:solidFill>
                  <a:srgbClr val="00B0F0"/>
                </a:solidFill>
                <a:latin typeface="Arial" panose="020B0604020202020204" pitchFamily="34" charset="0"/>
                <a:cs typeface="Arial" panose="020B0604020202020204" pitchFamily="34" charset="0"/>
              </a:rPr>
              <a:t>иргэдийг чадавхижуулах сургалт</a:t>
            </a:r>
            <a:endParaRPr lang="en-US" sz="1800" dirty="0">
              <a:solidFill>
                <a:srgbClr val="00B0F0"/>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677334" y="1519519"/>
            <a:ext cx="8596668" cy="5177116"/>
          </a:xfrm>
        </p:spPr>
        <p:txBody>
          <a:bodyPr>
            <a:normAutofit/>
          </a:bodyPr>
          <a:lstStyle/>
          <a:p>
            <a:pPr marL="0" indent="465138" algn="just">
              <a:buNone/>
            </a:pPr>
            <a:r>
              <a:rPr lang="mn-MN" dirty="0" smtClean="0">
                <a:solidFill>
                  <a:srgbClr val="7030A0"/>
                </a:solidFill>
                <a:latin typeface="Arial" pitchFamily="34" charset="0"/>
                <a:cs typeface="Arial" pitchFamily="34" charset="0"/>
              </a:rPr>
              <a:t>2009 онд Монгол Улсын Ерөнхийлөгчийн санаачилгаар эхлүүлсэн “Иргэний танхим”–ын үйл ажиллагаа нь иргэдийн зүгээс бодлого боловсруулагч хэрэгжүүлэгчид, төрийн албан хаагчидтай холбоотой байх, үйл ажиллагаанд нь идэвхтэй оролцох боломжийг хангах үр дүнг бий болгосон оролцооны сайн арга бөгөөд багийн түвшинд төрийн ажилтнууд, иргэдийн төлөөлөл үр дүнтэйгээр ашиглаж болно гэж үзэж, сумын ИТХ-аас 2015 онд хэрэгжүүлсэн “Иргэний оролцоо” төслийн хүрээнд баг бүрийн ИНХ-аар дэмжигдэн Иргэний оролцооны танхим байгуулагдах шйидвэр  гарч багуудын Иргэний оролцооны танхимуудыг тухайн багийн төвийн байранд ажиллуулахар шийдвэрлэсэн.</a:t>
            </a:r>
            <a:r>
              <a:rPr lang="mn-MN" dirty="0">
                <a:solidFill>
                  <a:srgbClr val="7030A0"/>
                </a:solidFill>
                <a:latin typeface="Arial" pitchFamily="34" charset="0"/>
                <a:cs typeface="Arial" pitchFamily="34" charset="0"/>
              </a:rPr>
              <a:t> Багуудын ИНХ-аас  байгуулагдсан Иргэний оролцооны танхимын ажиллах журмыг багийн төвийн байранд ажиллах Иргэний оролцооны танхимд самбар хэлбэрээр хийлгэж байршуулсан.  </a:t>
            </a:r>
          </a:p>
          <a:p>
            <a:pPr marL="0" indent="465138" algn="just">
              <a:lnSpc>
                <a:spcPct val="150000"/>
              </a:lnSpc>
              <a:buNone/>
            </a:pPr>
            <a:endParaRPr lang="mn-MN" dirty="0" smtClean="0">
              <a:solidFill>
                <a:srgbClr val="7030A0"/>
              </a:solidFill>
              <a:latin typeface="Arial" panose="020B0604020202020204" pitchFamily="34" charset="0"/>
              <a:cs typeface="Arial" panose="020B0604020202020204" pitchFamily="34" charset="0"/>
            </a:endParaRPr>
          </a:p>
        </p:txBody>
      </p:sp>
      <p:sp>
        <p:nvSpPr>
          <p:cNvPr id="6" name="Slide Number Placeholder 5"/>
          <p:cNvSpPr>
            <a:spLocks noGrp="1"/>
          </p:cNvSpPr>
          <p:nvPr>
            <p:ph type="sldNum" sz="quarter" idx="12"/>
          </p:nvPr>
        </p:nvSpPr>
        <p:spPr/>
        <p:txBody>
          <a:bodyPr/>
          <a:lstStyle/>
          <a:p>
            <a:fld id="{C2D1B260-E10E-47B8-A77C-B93D773E4570}" type="slidenum">
              <a:rPr lang="en-US" smtClean="0"/>
              <a:t>10</a:t>
            </a:fld>
            <a:endParaRPr lang="en-US"/>
          </a:p>
        </p:txBody>
      </p:sp>
    </p:spTree>
    <p:extLst>
      <p:ext uri="{BB962C8B-B14F-4D97-AF65-F5344CB8AC3E}">
        <p14:creationId xmlns:p14="http://schemas.microsoft.com/office/powerpoint/2010/main" val="67707568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1586753"/>
            <a:ext cx="8596668" cy="4454609"/>
          </a:xfrm>
        </p:spPr>
        <p:txBody>
          <a:bodyPr/>
          <a:lstStyle/>
          <a:p>
            <a:pPr marL="0" indent="465138" algn="just">
              <a:buNone/>
            </a:pPr>
            <a:r>
              <a:rPr lang="mn-MN" dirty="0">
                <a:solidFill>
                  <a:srgbClr val="7030A0"/>
                </a:solidFill>
                <a:latin typeface="Arial" pitchFamily="34" charset="0"/>
                <a:cs typeface="Arial" pitchFamily="34" charset="0"/>
              </a:rPr>
              <a:t>Иргэний оролцооны танхимын үйл ажиллагааны гол чиглэл нь иргэдийн дунд нээлттэй </a:t>
            </a:r>
            <a:r>
              <a:rPr lang="mn-MN" dirty="0" smtClean="0">
                <a:solidFill>
                  <a:srgbClr val="7030A0"/>
                </a:solidFill>
                <a:latin typeface="Arial" pitchFamily="34" charset="0"/>
                <a:cs typeface="Arial" pitchFamily="34" charset="0"/>
              </a:rPr>
              <a:t>хэлэлцүүлэг, сонсгол </a:t>
            </a:r>
            <a:r>
              <a:rPr lang="mn-MN" dirty="0">
                <a:solidFill>
                  <a:srgbClr val="7030A0"/>
                </a:solidFill>
                <a:latin typeface="Arial" pitchFamily="34" charset="0"/>
                <a:cs typeface="Arial" pitchFamily="34" charset="0"/>
              </a:rPr>
              <a:t>зохион байгуулах үйл ажиллагаа байдаг </a:t>
            </a:r>
            <a:r>
              <a:rPr lang="mn-MN" dirty="0" smtClean="0">
                <a:solidFill>
                  <a:srgbClr val="7030A0"/>
                </a:solidFill>
                <a:latin typeface="Arial" pitchFamily="34" charset="0"/>
                <a:cs typeface="Arial" pitchFamily="34" charset="0"/>
              </a:rPr>
              <a:t>Нийтийн сонсголын тухай хуулийн 6 дугаар зүйлд заасан Сонсгол, сонсголын төрөл, хэлбэрийн 6.2.3-д Төсвийн хяналтын сонсголыг баталсан. Уг хуулийн 9.3.2 –д “ОНХС-ийн төсөв”-өөр Нутгийн өөрөө удирдах байгууллага болон Нутгийн захиргааны байгууллага жил бүр төсвийн хяналтын сонсгол зохион байгуулна гэж заасан. </a:t>
            </a:r>
          </a:p>
          <a:p>
            <a:pPr marL="0" indent="465138" algn="just">
              <a:buNone/>
            </a:pPr>
            <a:r>
              <a:rPr lang="mn-MN" dirty="0" smtClean="0">
                <a:solidFill>
                  <a:srgbClr val="7030A0"/>
                </a:solidFill>
                <a:latin typeface="Arial" pitchFamily="34" charset="0"/>
                <a:cs typeface="Arial" pitchFamily="34" charset="0"/>
              </a:rPr>
              <a:t>Мэдээллийн хөтөч баг-аас Иргэний оролцооны танхимаар дамжуулан хэлэлцүүлэг зохион байгуулах арга зүйн талаар авч зөвлөвөл: </a:t>
            </a:r>
            <a:endParaRPr lang="mn-MN" dirty="0">
              <a:solidFill>
                <a:srgbClr val="7030A0"/>
              </a:solidFill>
              <a:latin typeface="Arial" pitchFamily="34" charset="0"/>
              <a:cs typeface="Arial" pitchFamily="34" charset="0"/>
            </a:endParaRPr>
          </a:p>
          <a:p>
            <a:pPr marL="0" indent="465138" algn="just">
              <a:buClr>
                <a:srgbClr val="FF0000"/>
              </a:buClr>
              <a:buFont typeface="Wingdings" pitchFamily="2" charset="2"/>
              <a:buChar char="Ø"/>
            </a:pPr>
            <a:r>
              <a:rPr lang="mn-MN" dirty="0">
                <a:solidFill>
                  <a:srgbClr val="FF0000"/>
                </a:solidFill>
                <a:latin typeface="Arial" pitchFamily="34" charset="0"/>
                <a:cs typeface="Arial" pitchFamily="34" charset="0"/>
              </a:rPr>
              <a:t>Хэлэлцэх асуудлаа тодорхойлох- </a:t>
            </a:r>
            <a:r>
              <a:rPr lang="mn-MN" dirty="0">
                <a:solidFill>
                  <a:srgbClr val="7030A0"/>
                </a:solidFill>
                <a:latin typeface="Arial" pitchFamily="34" charset="0"/>
                <a:cs typeface="Arial" pitchFamily="34" charset="0"/>
              </a:rPr>
              <a:t>Хэлэлцэх асуудал нь иргэдийн эрэлт хэрэгцээ, орон нутгийн нийгэм эдийн засгийн бодит шаардлага, цаг үеийн болон хөрөнгө санхүүгийн боломжтой уялдсан эсэхийг үндэслэл болгон хэлэлцэх асуудлыг тодорхойлох. </a:t>
            </a:r>
          </a:p>
          <a:p>
            <a:endParaRPr lang="en-US" dirty="0"/>
          </a:p>
        </p:txBody>
      </p:sp>
      <p:sp>
        <p:nvSpPr>
          <p:cNvPr id="4" name="Title 1"/>
          <p:cNvSpPr>
            <a:spLocks noGrp="1"/>
          </p:cNvSpPr>
          <p:nvPr>
            <p:ph type="title"/>
          </p:nvPr>
        </p:nvSpPr>
        <p:spPr>
          <a:xfrm>
            <a:off x="677334" y="609600"/>
            <a:ext cx="8596668" cy="708212"/>
          </a:xfrm>
        </p:spPr>
        <p:txBody>
          <a:bodyPr>
            <a:normAutofit/>
          </a:bodyPr>
          <a:lstStyle/>
          <a:p>
            <a:pPr algn="ctr"/>
            <a:r>
              <a:rPr lang="mn-MN" sz="1800" dirty="0" smtClean="0">
                <a:solidFill>
                  <a:srgbClr val="00B0F0"/>
                </a:solidFill>
                <a:latin typeface="Arial" panose="020B0604020202020204" pitchFamily="34" charset="0"/>
                <a:cs typeface="Arial" panose="020B0604020202020204" pitchFamily="34" charset="0"/>
              </a:rPr>
              <a:t>“ОНХС-ийн мэдээллийн ил тод байдлыг хангах нь” сэдэвт  </a:t>
            </a:r>
            <a:br>
              <a:rPr lang="mn-MN" sz="1800" dirty="0" smtClean="0">
                <a:solidFill>
                  <a:srgbClr val="00B0F0"/>
                </a:solidFill>
                <a:latin typeface="Arial" panose="020B0604020202020204" pitchFamily="34" charset="0"/>
                <a:cs typeface="Arial" panose="020B0604020202020204" pitchFamily="34" charset="0"/>
              </a:rPr>
            </a:br>
            <a:r>
              <a:rPr lang="mn-MN" sz="1800" dirty="0" smtClean="0">
                <a:solidFill>
                  <a:srgbClr val="00B0F0"/>
                </a:solidFill>
                <a:latin typeface="Arial" panose="020B0604020202020204" pitchFamily="34" charset="0"/>
                <a:cs typeface="Arial" panose="020B0604020202020204" pitchFamily="34" charset="0"/>
              </a:rPr>
              <a:t>иргэдийг чадавхижуулах сургалт</a:t>
            </a:r>
            <a:endParaRPr lang="en-US" sz="1800" dirty="0">
              <a:solidFill>
                <a:srgbClr val="00B0F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9789014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1627095"/>
            <a:ext cx="8596668" cy="4414268"/>
          </a:xfrm>
        </p:spPr>
        <p:txBody>
          <a:bodyPr/>
          <a:lstStyle/>
          <a:p>
            <a:pPr marL="0" indent="465138" algn="just">
              <a:buClr>
                <a:srgbClr val="FF0000"/>
              </a:buClr>
              <a:buFont typeface="Wingdings" pitchFamily="2" charset="2"/>
              <a:buChar char="Ø"/>
            </a:pPr>
            <a:r>
              <a:rPr lang="mn-MN" dirty="0">
                <a:solidFill>
                  <a:srgbClr val="FF0000"/>
                </a:solidFill>
                <a:latin typeface="Arial" pitchFamily="34" charset="0"/>
                <a:cs typeface="Arial" pitchFamily="34" charset="0"/>
              </a:rPr>
              <a:t>Хэлэлцэх асуудлын үндэслэлийг боловсруулах</a:t>
            </a:r>
            <a:r>
              <a:rPr lang="mn-MN" dirty="0">
                <a:solidFill>
                  <a:srgbClr val="7030A0"/>
                </a:solidFill>
                <a:latin typeface="Arial" pitchFamily="34" charset="0"/>
                <a:cs typeface="Arial" pitchFamily="34" charset="0"/>
              </a:rPr>
              <a:t>-иргэдэд танилцуулга хийж, асуултад хариулт өгөхөд бэлэн байх /бэлтгэл хангах, мэдээлэл цуглуулах, шийдвэрлэх арга замын боломжит хувилбар боловсруулах, хүлээгдэж буй үр дүнг тодорхойлох/ </a:t>
            </a:r>
          </a:p>
          <a:p>
            <a:pPr marL="0" indent="465138" algn="just">
              <a:buClr>
                <a:srgbClr val="FF0000"/>
              </a:buClr>
              <a:buFont typeface="Wingdings" pitchFamily="2" charset="2"/>
              <a:buChar char="Ø"/>
            </a:pPr>
            <a:r>
              <a:rPr lang="mn-MN" dirty="0">
                <a:solidFill>
                  <a:srgbClr val="FF0000"/>
                </a:solidFill>
                <a:latin typeface="Arial" pitchFamily="34" charset="0"/>
                <a:cs typeface="Arial" pitchFamily="34" charset="0"/>
              </a:rPr>
              <a:t>Хэлэлцүүлэг зохион байгуулах хугацаа, газрыг тогтоох</a:t>
            </a:r>
            <a:r>
              <a:rPr lang="mn-MN" dirty="0">
                <a:solidFill>
                  <a:srgbClr val="7030A0"/>
                </a:solidFill>
                <a:latin typeface="Arial" pitchFamily="34" charset="0"/>
                <a:cs typeface="Arial" pitchFamily="34" charset="0"/>
              </a:rPr>
              <a:t>-Хэлэлцүүлэг зохион байгуулахад талуудыг бүрэн оролцуулах боломжтой өдөр, цаг, газрыг сонгож тогтоох</a:t>
            </a:r>
          </a:p>
          <a:p>
            <a:pPr marL="0" indent="465138" algn="just">
              <a:buClr>
                <a:srgbClr val="FF0000"/>
              </a:buClr>
              <a:buFont typeface="Wingdings" pitchFamily="2" charset="2"/>
              <a:buChar char="Ø"/>
            </a:pPr>
            <a:r>
              <a:rPr lang="mn-MN" dirty="0">
                <a:solidFill>
                  <a:srgbClr val="FF0000"/>
                </a:solidFill>
                <a:latin typeface="Arial" pitchFamily="34" charset="0"/>
                <a:cs typeface="Arial" pitchFamily="34" charset="0"/>
              </a:rPr>
              <a:t>Хэлэлцүүлэгт оролцох талуудыг тодорхойлж мэдээлэл хүргэх- </a:t>
            </a:r>
            <a:r>
              <a:rPr lang="mn-MN" dirty="0">
                <a:solidFill>
                  <a:srgbClr val="7030A0"/>
                </a:solidFill>
                <a:latin typeface="Arial" pitchFamily="34" charset="0"/>
                <a:cs typeface="Arial" pitchFamily="34" charset="0"/>
              </a:rPr>
              <a:t>Тухайн асуудалд хамаарал бүхий талуудын жагсаалт гаргах, </a:t>
            </a:r>
            <a:r>
              <a:rPr lang="mn-MN" dirty="0" smtClean="0">
                <a:solidFill>
                  <a:srgbClr val="7030A0"/>
                </a:solidFill>
                <a:latin typeface="Arial" pitchFamily="34" charset="0"/>
                <a:cs typeface="Arial" pitchFamily="34" charset="0"/>
              </a:rPr>
              <a:t>мэдээллийн </a:t>
            </a:r>
            <a:r>
              <a:rPr lang="mn-MN" dirty="0">
                <a:solidFill>
                  <a:srgbClr val="7030A0"/>
                </a:solidFill>
                <a:latin typeface="Arial" pitchFamily="34" charset="0"/>
                <a:cs typeface="Arial" pitchFamily="34" charset="0"/>
              </a:rPr>
              <a:t>боломжит хэрэгслийг ашиглан мэдээлэл хүргэх</a:t>
            </a:r>
            <a:endParaRPr lang="en-US" dirty="0"/>
          </a:p>
        </p:txBody>
      </p:sp>
      <p:sp>
        <p:nvSpPr>
          <p:cNvPr id="4" name="Title 1"/>
          <p:cNvSpPr>
            <a:spLocks noGrp="1"/>
          </p:cNvSpPr>
          <p:nvPr>
            <p:ph type="title"/>
          </p:nvPr>
        </p:nvSpPr>
        <p:spPr>
          <a:xfrm>
            <a:off x="677334" y="609600"/>
            <a:ext cx="8596668" cy="654424"/>
          </a:xfrm>
        </p:spPr>
        <p:txBody>
          <a:bodyPr>
            <a:normAutofit/>
          </a:bodyPr>
          <a:lstStyle/>
          <a:p>
            <a:pPr algn="ctr"/>
            <a:r>
              <a:rPr lang="mn-MN" sz="1800" dirty="0" smtClean="0">
                <a:solidFill>
                  <a:srgbClr val="00B0F0"/>
                </a:solidFill>
                <a:latin typeface="Arial" panose="020B0604020202020204" pitchFamily="34" charset="0"/>
                <a:cs typeface="Arial" panose="020B0604020202020204" pitchFamily="34" charset="0"/>
              </a:rPr>
              <a:t>“ОНХС-ийн мэдээллийн ил тод байдлыг хангах нь” сэдэвт  </a:t>
            </a:r>
            <a:br>
              <a:rPr lang="mn-MN" sz="1800" dirty="0" smtClean="0">
                <a:solidFill>
                  <a:srgbClr val="00B0F0"/>
                </a:solidFill>
                <a:latin typeface="Arial" panose="020B0604020202020204" pitchFamily="34" charset="0"/>
                <a:cs typeface="Arial" panose="020B0604020202020204" pitchFamily="34" charset="0"/>
              </a:rPr>
            </a:br>
            <a:r>
              <a:rPr lang="mn-MN" sz="1800" dirty="0" smtClean="0">
                <a:solidFill>
                  <a:srgbClr val="00B0F0"/>
                </a:solidFill>
                <a:latin typeface="Arial" panose="020B0604020202020204" pitchFamily="34" charset="0"/>
                <a:cs typeface="Arial" panose="020B0604020202020204" pitchFamily="34" charset="0"/>
              </a:rPr>
              <a:t>иргэдийг чадавхижуулах сургалт</a:t>
            </a:r>
            <a:endParaRPr lang="en-US" sz="1800" dirty="0">
              <a:solidFill>
                <a:srgbClr val="00B0F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9039576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1801907"/>
            <a:ext cx="8596668" cy="4239456"/>
          </a:xfrm>
        </p:spPr>
        <p:txBody>
          <a:bodyPr/>
          <a:lstStyle/>
          <a:p>
            <a:pPr marL="0" indent="465138" algn="just">
              <a:buClr>
                <a:srgbClr val="FF0000"/>
              </a:buClr>
              <a:buFont typeface="Wingdings" pitchFamily="2" charset="2"/>
              <a:buChar char="Ø"/>
            </a:pPr>
            <a:r>
              <a:rPr lang="mn-MN" dirty="0">
                <a:solidFill>
                  <a:srgbClr val="FF0000"/>
                </a:solidFill>
                <a:latin typeface="Arial" pitchFamily="34" charset="0"/>
                <a:cs typeface="Arial" pitchFamily="34" charset="0"/>
              </a:rPr>
              <a:t>Хэлэлцүүлэг зохион байгуулах</a:t>
            </a:r>
            <a:r>
              <a:rPr lang="mn-MN" dirty="0">
                <a:solidFill>
                  <a:srgbClr val="7030A0"/>
                </a:solidFill>
                <a:latin typeface="Arial" pitchFamily="34" charset="0"/>
                <a:cs typeface="Arial" pitchFamily="34" charset="0"/>
              </a:rPr>
              <a:t>-Хэлэлцүүлгийг удирдах, чиглүүлэх, техник тоног төхөөрөмж хариуцсан хүмүүсийг тодорхойлон үүрэгжүүлж, хэлэлцүүлэг зохион байгуулна. Хэлэлцүүлэгт оролцож байгаа талууд санал бодлоо чөлөөтэй, нээлттэй илэрхийлэх бололцоо бүрдүүлэх</a:t>
            </a:r>
          </a:p>
          <a:p>
            <a:pPr marL="0" indent="465138" algn="just">
              <a:buClr>
                <a:srgbClr val="FF0000"/>
              </a:buClr>
              <a:buFont typeface="Wingdings" pitchFamily="2" charset="2"/>
              <a:buChar char="Ø"/>
            </a:pPr>
            <a:r>
              <a:rPr lang="mn-MN" dirty="0">
                <a:solidFill>
                  <a:srgbClr val="FF0000"/>
                </a:solidFill>
                <a:latin typeface="Arial" pitchFamily="34" charset="0"/>
                <a:cs typeface="Arial" pitchFamily="34" charset="0"/>
              </a:rPr>
              <a:t>Хэлэлцүүлгийн үр дүнг нэгтгэн боловсруулах-</a:t>
            </a:r>
            <a:r>
              <a:rPr lang="mn-MN" dirty="0">
                <a:solidFill>
                  <a:srgbClr val="7030A0"/>
                </a:solidFill>
                <a:latin typeface="Arial" pitchFamily="34" charset="0"/>
                <a:cs typeface="Arial" pitchFamily="34" charset="0"/>
              </a:rPr>
              <a:t>Хэлэлцүүлэг зохион байгуулсан субьект хэлэлцүүлгийн үр дүнг нэгтгэн тайлан бичнэ.</a:t>
            </a:r>
          </a:p>
          <a:p>
            <a:pPr marL="0" indent="465138" algn="just">
              <a:buClr>
                <a:srgbClr val="FF0000"/>
              </a:buClr>
              <a:buFont typeface="Wingdings" pitchFamily="2" charset="2"/>
              <a:buChar char="Ø"/>
            </a:pPr>
            <a:r>
              <a:rPr lang="mn-MN" dirty="0">
                <a:solidFill>
                  <a:srgbClr val="FF0000"/>
                </a:solidFill>
                <a:latin typeface="Arial" pitchFamily="34" charset="0"/>
                <a:cs typeface="Arial" pitchFamily="34" charset="0"/>
              </a:rPr>
              <a:t>Хэлэлцүүлгийн үр дүнг мэдээлэх</a:t>
            </a:r>
            <a:r>
              <a:rPr lang="mn-MN" dirty="0">
                <a:solidFill>
                  <a:srgbClr val="7030A0"/>
                </a:solidFill>
                <a:latin typeface="Arial" pitchFamily="34" charset="0"/>
                <a:cs typeface="Arial" pitchFamily="34" charset="0"/>
              </a:rPr>
              <a:t>-Оролцогч талуудад хэлэлцүүлгээс гарсан үр дүнг хэлэлцүүлэг удирдаж байгаа хүн нэгтгэн дүгнэж мэдээлэхийн зэрэгцээ хэлэлцүүлэгт оролцож чадаагүй талуудад хүргэх үйл ажиллагааг зохион байгуулна. </a:t>
            </a:r>
          </a:p>
          <a:p>
            <a:endParaRPr lang="en-US" dirty="0"/>
          </a:p>
        </p:txBody>
      </p:sp>
      <p:sp>
        <p:nvSpPr>
          <p:cNvPr id="4" name="Title 1"/>
          <p:cNvSpPr>
            <a:spLocks noGrp="1"/>
          </p:cNvSpPr>
          <p:nvPr>
            <p:ph type="title"/>
          </p:nvPr>
        </p:nvSpPr>
        <p:spPr>
          <a:xfrm>
            <a:off x="677334" y="609600"/>
            <a:ext cx="8596668" cy="721659"/>
          </a:xfrm>
        </p:spPr>
        <p:txBody>
          <a:bodyPr>
            <a:normAutofit/>
          </a:bodyPr>
          <a:lstStyle/>
          <a:p>
            <a:pPr algn="ctr"/>
            <a:r>
              <a:rPr lang="mn-MN" sz="1800" dirty="0" smtClean="0">
                <a:solidFill>
                  <a:srgbClr val="00B0F0"/>
                </a:solidFill>
                <a:latin typeface="Arial" panose="020B0604020202020204" pitchFamily="34" charset="0"/>
                <a:cs typeface="Arial" panose="020B0604020202020204" pitchFamily="34" charset="0"/>
              </a:rPr>
              <a:t>“ОНХС-ийн мэдээллийн ил тод байдлыг хангах нь” сэдэвт  </a:t>
            </a:r>
            <a:br>
              <a:rPr lang="mn-MN" sz="1800" dirty="0" smtClean="0">
                <a:solidFill>
                  <a:srgbClr val="00B0F0"/>
                </a:solidFill>
                <a:latin typeface="Arial" panose="020B0604020202020204" pitchFamily="34" charset="0"/>
                <a:cs typeface="Arial" panose="020B0604020202020204" pitchFamily="34" charset="0"/>
              </a:rPr>
            </a:br>
            <a:r>
              <a:rPr lang="mn-MN" sz="1800" dirty="0" smtClean="0">
                <a:solidFill>
                  <a:srgbClr val="00B0F0"/>
                </a:solidFill>
                <a:latin typeface="Arial" panose="020B0604020202020204" pitchFamily="34" charset="0"/>
                <a:cs typeface="Arial" panose="020B0604020202020204" pitchFamily="34" charset="0"/>
              </a:rPr>
              <a:t>иргэдийг чадавхижуулах сургалт</a:t>
            </a:r>
            <a:endParaRPr lang="en-US" sz="1800" dirty="0">
              <a:solidFill>
                <a:srgbClr val="00B0F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14747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1532965"/>
            <a:ext cx="8596668" cy="4508397"/>
          </a:xfrm>
        </p:spPr>
        <p:txBody>
          <a:bodyPr/>
          <a:lstStyle/>
          <a:p>
            <a:pPr marL="0" indent="465138" algn="just">
              <a:buClr>
                <a:srgbClr val="FF0000"/>
              </a:buClr>
              <a:buFont typeface="Wingdings" pitchFamily="2" charset="2"/>
              <a:buChar char="Ø"/>
            </a:pPr>
            <a:r>
              <a:rPr lang="mn-MN" dirty="0">
                <a:solidFill>
                  <a:srgbClr val="FF0000"/>
                </a:solidFill>
                <a:latin typeface="Arial" pitchFamily="34" charset="0"/>
                <a:cs typeface="Arial" pitchFamily="34" charset="0"/>
              </a:rPr>
              <a:t>Бодлого тодорхойлж, шийдвэр гаргах этгээдэд санал зөвлөмж хүргүүлэх-</a:t>
            </a:r>
            <a:r>
              <a:rPr lang="mn-MN" dirty="0">
                <a:solidFill>
                  <a:srgbClr val="7030A0"/>
                </a:solidFill>
                <a:latin typeface="Arial" pitchFamily="34" charset="0"/>
                <a:cs typeface="Arial" pitchFamily="34" charset="0"/>
              </a:rPr>
              <a:t> Хэлэлцүүлгийн үр дүнд тулгуурлан боловсруулсан тайланг үндэслэн бодлого тодорхойлж, шийдвэр гаргах талуудад мэргэжлийн санал зөвлөмж хүргүүлэх </a:t>
            </a:r>
          </a:p>
          <a:p>
            <a:pPr marL="0" indent="465138" algn="just">
              <a:buClr>
                <a:srgbClr val="FF0000"/>
              </a:buClr>
              <a:buFont typeface="Wingdings" pitchFamily="2" charset="2"/>
              <a:buChar char="Ø"/>
            </a:pPr>
            <a:endParaRPr lang="mn-MN" dirty="0">
              <a:solidFill>
                <a:srgbClr val="7030A0"/>
              </a:solidFill>
              <a:latin typeface="Arial" pitchFamily="34" charset="0"/>
              <a:cs typeface="Arial" pitchFamily="34" charset="0"/>
            </a:endParaRPr>
          </a:p>
          <a:p>
            <a:pPr marL="0" indent="465138" algn="ctr">
              <a:buClr>
                <a:srgbClr val="FF0000"/>
              </a:buClr>
              <a:buNone/>
            </a:pPr>
            <a:r>
              <a:rPr lang="mn-MN" dirty="0">
                <a:solidFill>
                  <a:srgbClr val="7030A0"/>
                </a:solidFill>
                <a:latin typeface="Arial" pitchFamily="34" charset="0"/>
                <a:cs typeface="Arial" pitchFamily="34" charset="0"/>
              </a:rPr>
              <a:t>Бүгдээрээ зөвлөвөл </a:t>
            </a:r>
            <a:r>
              <a:rPr lang="mn-MN" dirty="0" smtClean="0">
                <a:solidFill>
                  <a:srgbClr val="7030A0"/>
                </a:solidFill>
                <a:latin typeface="Arial" pitchFamily="34" charset="0"/>
                <a:cs typeface="Arial" pitchFamily="34" charset="0"/>
              </a:rPr>
              <a:t>буруугүй </a:t>
            </a:r>
          </a:p>
          <a:p>
            <a:pPr marL="0" indent="465138" algn="ctr">
              <a:buClr>
                <a:srgbClr val="FF0000"/>
              </a:buClr>
              <a:buNone/>
            </a:pPr>
            <a:r>
              <a:rPr lang="mn-MN" dirty="0" smtClean="0">
                <a:solidFill>
                  <a:srgbClr val="7030A0"/>
                </a:solidFill>
                <a:latin typeface="Arial" pitchFamily="34" charset="0"/>
                <a:cs typeface="Arial" pitchFamily="34" charset="0"/>
              </a:rPr>
              <a:t>Бүлээн </a:t>
            </a:r>
            <a:r>
              <a:rPr lang="mn-MN" dirty="0">
                <a:solidFill>
                  <a:srgbClr val="7030A0"/>
                </a:solidFill>
                <a:latin typeface="Arial" pitchFamily="34" charset="0"/>
                <a:cs typeface="Arial" pitchFamily="34" charset="0"/>
              </a:rPr>
              <a:t>усаар угаавал </a:t>
            </a:r>
            <a:r>
              <a:rPr lang="mn-MN" dirty="0" smtClean="0">
                <a:solidFill>
                  <a:srgbClr val="7030A0"/>
                </a:solidFill>
                <a:latin typeface="Arial" pitchFamily="34" charset="0"/>
                <a:cs typeface="Arial" pitchFamily="34" charset="0"/>
              </a:rPr>
              <a:t>хиргүй</a:t>
            </a:r>
          </a:p>
          <a:p>
            <a:pPr marL="0" indent="465138" algn="ctr">
              <a:buClr>
                <a:srgbClr val="FF0000"/>
              </a:buClr>
              <a:buNone/>
            </a:pPr>
            <a:r>
              <a:rPr lang="mn-MN" dirty="0">
                <a:solidFill>
                  <a:srgbClr val="7030A0"/>
                </a:solidFill>
                <a:latin typeface="Arial" pitchFamily="34" charset="0"/>
                <a:cs typeface="Arial" pitchFamily="34" charset="0"/>
              </a:rPr>
              <a:t>г</a:t>
            </a:r>
            <a:r>
              <a:rPr lang="mn-MN" dirty="0" smtClean="0">
                <a:solidFill>
                  <a:srgbClr val="7030A0"/>
                </a:solidFill>
                <a:latin typeface="Arial" pitchFamily="34" charset="0"/>
                <a:cs typeface="Arial" pitchFamily="34" charset="0"/>
              </a:rPr>
              <a:t>эсэн нийтийн эрх ашгийг дээдлэх зарчмыг барьж ажиллах</a:t>
            </a:r>
            <a:endParaRPr lang="mn-MN" dirty="0">
              <a:solidFill>
                <a:srgbClr val="7030A0"/>
              </a:solidFill>
              <a:latin typeface="Arial" pitchFamily="34" charset="0"/>
              <a:cs typeface="Arial" pitchFamily="34" charset="0"/>
            </a:endParaRPr>
          </a:p>
          <a:p>
            <a:pPr marL="0" indent="465138" algn="ctr">
              <a:buClr>
                <a:srgbClr val="FF0000"/>
              </a:buClr>
              <a:buNone/>
            </a:pPr>
            <a:r>
              <a:rPr lang="mn-MN" dirty="0">
                <a:solidFill>
                  <a:srgbClr val="7030A0"/>
                </a:solidFill>
                <a:latin typeface="Arial" pitchFamily="34" charset="0"/>
                <a:cs typeface="Arial" pitchFamily="34" charset="0"/>
              </a:rPr>
              <a:t> </a:t>
            </a:r>
            <a:endParaRPr lang="en-US" dirty="0"/>
          </a:p>
        </p:txBody>
      </p:sp>
      <p:sp>
        <p:nvSpPr>
          <p:cNvPr id="4" name="Title 1"/>
          <p:cNvSpPr>
            <a:spLocks noGrp="1"/>
          </p:cNvSpPr>
          <p:nvPr>
            <p:ph type="title"/>
          </p:nvPr>
        </p:nvSpPr>
        <p:spPr>
          <a:xfrm>
            <a:off x="677334" y="609600"/>
            <a:ext cx="8596668" cy="788894"/>
          </a:xfrm>
        </p:spPr>
        <p:txBody>
          <a:bodyPr>
            <a:normAutofit/>
          </a:bodyPr>
          <a:lstStyle/>
          <a:p>
            <a:pPr algn="ctr"/>
            <a:r>
              <a:rPr lang="mn-MN" sz="1800" dirty="0" smtClean="0">
                <a:solidFill>
                  <a:srgbClr val="00B0F0"/>
                </a:solidFill>
                <a:latin typeface="Arial" panose="020B0604020202020204" pitchFamily="34" charset="0"/>
                <a:cs typeface="Arial" panose="020B0604020202020204" pitchFamily="34" charset="0"/>
              </a:rPr>
              <a:t>“ОНХС-ийн мэдээллийн ил тод байдлыг хангах нь” сэдэвт  </a:t>
            </a:r>
            <a:br>
              <a:rPr lang="mn-MN" sz="1800" dirty="0" smtClean="0">
                <a:solidFill>
                  <a:srgbClr val="00B0F0"/>
                </a:solidFill>
                <a:latin typeface="Arial" panose="020B0604020202020204" pitchFamily="34" charset="0"/>
                <a:cs typeface="Arial" panose="020B0604020202020204" pitchFamily="34" charset="0"/>
              </a:rPr>
            </a:br>
            <a:r>
              <a:rPr lang="mn-MN" sz="1800" dirty="0" smtClean="0">
                <a:solidFill>
                  <a:srgbClr val="00B0F0"/>
                </a:solidFill>
                <a:latin typeface="Arial" panose="020B0604020202020204" pitchFamily="34" charset="0"/>
                <a:cs typeface="Arial" panose="020B0604020202020204" pitchFamily="34" charset="0"/>
              </a:rPr>
              <a:t>иргэдийг чадавхижуулах сургалт</a:t>
            </a:r>
            <a:endParaRPr lang="en-US" sz="1800" dirty="0">
              <a:solidFill>
                <a:srgbClr val="00B0F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4886558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677334" y="609600"/>
            <a:ext cx="8596668" cy="721659"/>
          </a:xfrm>
        </p:spPr>
        <p:txBody>
          <a:bodyPr>
            <a:normAutofit/>
          </a:bodyPr>
          <a:lstStyle/>
          <a:p>
            <a:pPr algn="ctr"/>
            <a:r>
              <a:rPr lang="mn-MN" sz="1800" dirty="0" smtClean="0">
                <a:solidFill>
                  <a:srgbClr val="00B0F0"/>
                </a:solidFill>
                <a:latin typeface="Arial" panose="020B0604020202020204" pitchFamily="34" charset="0"/>
                <a:cs typeface="Arial" panose="020B0604020202020204" pitchFamily="34" charset="0"/>
              </a:rPr>
              <a:t>“ОНХС-ийн мэдээллийн ил тод байдлыг хангах нь” сэдэвт  </a:t>
            </a:r>
            <a:br>
              <a:rPr lang="mn-MN" sz="1800" dirty="0" smtClean="0">
                <a:solidFill>
                  <a:srgbClr val="00B0F0"/>
                </a:solidFill>
                <a:latin typeface="Arial" panose="020B0604020202020204" pitchFamily="34" charset="0"/>
                <a:cs typeface="Arial" panose="020B0604020202020204" pitchFamily="34" charset="0"/>
              </a:rPr>
            </a:br>
            <a:r>
              <a:rPr lang="mn-MN" sz="1800" dirty="0" smtClean="0">
                <a:solidFill>
                  <a:srgbClr val="00B0F0"/>
                </a:solidFill>
                <a:latin typeface="Arial" panose="020B0604020202020204" pitchFamily="34" charset="0"/>
                <a:cs typeface="Arial" panose="020B0604020202020204" pitchFamily="34" charset="0"/>
              </a:rPr>
              <a:t>иргэдийг чадавхижуулах сургалт</a:t>
            </a:r>
            <a:endParaRPr lang="en-US" sz="1800" dirty="0">
              <a:solidFill>
                <a:srgbClr val="00B0F0"/>
              </a:solidFill>
              <a:latin typeface="Arial" panose="020B0604020202020204" pitchFamily="34" charset="0"/>
              <a:cs typeface="Arial" panose="020B0604020202020204" pitchFamily="34" charset="0"/>
            </a:endParaRPr>
          </a:p>
        </p:txBody>
      </p:sp>
      <p:pic>
        <p:nvPicPr>
          <p:cNvPr id="5" name="Picture 5" descr="C:\Users\User\Desktop\18848a1a-5a69-45bf-9728-c55f84de6fb6.JPG"/>
          <p:cNvPicPr>
            <a:picLocks noGrp="1" noChangeAspect="1" noChangeArrowheads="1"/>
          </p:cNvPicPr>
          <p:nvPr>
            <p:ph idx="1"/>
          </p:nvPr>
        </p:nvPicPr>
        <p:blipFill>
          <a:blip r:embed="rId2"/>
          <a:srcRect l="9190" t="2162" r="19459" b="23784"/>
          <a:stretch>
            <a:fillRect/>
          </a:stretch>
        </p:blipFill>
        <p:spPr bwMode="auto">
          <a:xfrm>
            <a:off x="979494" y="1331260"/>
            <a:ext cx="2867647" cy="2232212"/>
          </a:xfrm>
          <a:prstGeom prst="rect">
            <a:avLst/>
          </a:prstGeom>
          <a:noFill/>
        </p:spPr>
      </p:pic>
      <p:pic>
        <p:nvPicPr>
          <p:cNvPr id="6" name="Picture 2" descr="C:\Users\User\Downloads\tumur ITH-120x80-1.jpg"/>
          <p:cNvPicPr>
            <a:picLocks noChangeAspect="1" noChangeArrowheads="1"/>
          </p:cNvPicPr>
          <p:nvPr/>
        </p:nvPicPr>
        <p:blipFill>
          <a:blip r:embed="rId3" cstate="print"/>
          <a:srcRect/>
          <a:stretch>
            <a:fillRect/>
          </a:stretch>
        </p:blipFill>
        <p:spPr bwMode="auto">
          <a:xfrm>
            <a:off x="4643257" y="1331259"/>
            <a:ext cx="3834629" cy="5091312"/>
          </a:xfrm>
          <a:prstGeom prst="rect">
            <a:avLst/>
          </a:prstGeom>
          <a:noFill/>
        </p:spPr>
      </p:pic>
      <p:pic>
        <p:nvPicPr>
          <p:cNvPr id="7" name="Picture 3" descr="C:\Users\User\Desktop\3530d829-b859-4039-a3b4-f128f0d4526a.JPG"/>
          <p:cNvPicPr>
            <a:picLocks noChangeAspect="1" noChangeArrowheads="1"/>
          </p:cNvPicPr>
          <p:nvPr/>
        </p:nvPicPr>
        <p:blipFill>
          <a:blip r:embed="rId4" cstate="print"/>
          <a:srcRect l="8696"/>
          <a:stretch>
            <a:fillRect/>
          </a:stretch>
        </p:blipFill>
        <p:spPr bwMode="auto">
          <a:xfrm>
            <a:off x="990599" y="3592286"/>
            <a:ext cx="2856542" cy="2830285"/>
          </a:xfrm>
          <a:prstGeom prst="rect">
            <a:avLst/>
          </a:prstGeom>
          <a:noFill/>
        </p:spPr>
      </p:pic>
    </p:spTree>
    <p:extLst>
      <p:ext uri="{BB962C8B-B14F-4D97-AF65-F5344CB8AC3E}">
        <p14:creationId xmlns:p14="http://schemas.microsoft.com/office/powerpoint/2010/main" val="413825308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1438835"/>
            <a:ext cx="8596668" cy="4602527"/>
          </a:xfrm>
        </p:spPr>
        <p:txBody>
          <a:bodyPr/>
          <a:lstStyle/>
          <a:p>
            <a:pPr marL="0" indent="457200" algn="just">
              <a:buNone/>
            </a:pPr>
            <a:r>
              <a:rPr lang="mn-MN" dirty="0">
                <a:solidFill>
                  <a:srgbClr val="7030A0"/>
                </a:solidFill>
                <a:latin typeface="Arial" panose="020B0604020202020204" pitchFamily="34" charset="0"/>
                <a:cs typeface="Arial" panose="020B0604020202020204" pitchFamily="34" charset="0"/>
              </a:rPr>
              <a:t>Сургалтын сэдвийн дүгнэлт, ярилцлага дасгал ажиллах, сорил авах 5 </a:t>
            </a:r>
            <a:r>
              <a:rPr lang="mn-MN" dirty="0" smtClean="0">
                <a:solidFill>
                  <a:srgbClr val="7030A0"/>
                </a:solidFill>
                <a:latin typeface="Arial" panose="020B0604020202020204" pitchFamily="34" charset="0"/>
                <a:cs typeface="Arial" panose="020B0604020202020204" pitchFamily="34" charset="0"/>
              </a:rPr>
              <a:t>минут</a:t>
            </a:r>
          </a:p>
          <a:p>
            <a:pPr algn="just">
              <a:buFont typeface="Wingdings" panose="05000000000000000000" pitchFamily="2" charset="2"/>
              <a:buChar char="ü"/>
            </a:pPr>
            <a:r>
              <a:rPr lang="mn-MN" dirty="0" smtClean="0">
                <a:solidFill>
                  <a:srgbClr val="7030A0"/>
                </a:solidFill>
                <a:latin typeface="Arial" panose="020B0604020202020204" pitchFamily="34" charset="0"/>
                <a:cs typeface="Arial" panose="020B0604020202020204" pitchFamily="34" charset="0"/>
              </a:rPr>
              <a:t>“ОНХС-ийн мэдээлэл </a:t>
            </a:r>
            <a:r>
              <a:rPr lang="mn-MN" dirty="0">
                <a:solidFill>
                  <a:srgbClr val="7030A0"/>
                </a:solidFill>
                <a:latin typeface="Arial" panose="020B0604020202020204" pitchFamily="34" charset="0"/>
                <a:cs typeface="Arial" panose="020B0604020202020204" pitchFamily="34" charset="0"/>
              </a:rPr>
              <a:t>түгээхэд </a:t>
            </a:r>
            <a:r>
              <a:rPr lang="mn-MN" dirty="0" smtClean="0">
                <a:solidFill>
                  <a:srgbClr val="7030A0"/>
                </a:solidFill>
                <a:latin typeface="Arial" panose="020B0604020202020204" pitchFamily="34" charset="0"/>
                <a:cs typeface="Arial" panose="020B0604020202020204" pitchFamily="34" charset="0"/>
              </a:rPr>
              <a:t>тулгамдаж буй асуудлууд” </a:t>
            </a:r>
            <a:r>
              <a:rPr lang="mn-MN" dirty="0">
                <a:solidFill>
                  <a:srgbClr val="7030A0"/>
                </a:solidFill>
                <a:latin typeface="Arial" panose="020B0604020202020204" pitchFamily="34" charset="0"/>
                <a:cs typeface="Arial" panose="020B0604020202020204" pitchFamily="34" charset="0"/>
              </a:rPr>
              <a:t>сэдэвт ярилцлага, </a:t>
            </a:r>
          </a:p>
          <a:p>
            <a:pPr marL="0" indent="457200" algn="just">
              <a:buFont typeface="Wingdings" panose="05000000000000000000" pitchFamily="2" charset="2"/>
              <a:buChar char="ü"/>
            </a:pPr>
            <a:r>
              <a:rPr lang="mn-MN" dirty="0">
                <a:solidFill>
                  <a:srgbClr val="7030A0"/>
                </a:solidFill>
                <a:latin typeface="Arial" panose="020B0604020202020204" pitchFamily="34" charset="0"/>
                <a:cs typeface="Arial" panose="020B0604020202020204" pitchFamily="34" charset="0"/>
              </a:rPr>
              <a:t>Сургалтын сэдвээр оролцогчдын асуулт, санал дүгнэлт </a:t>
            </a:r>
          </a:p>
          <a:p>
            <a:pPr marL="0" indent="457200" algn="just">
              <a:buFont typeface="Wingdings" panose="05000000000000000000" pitchFamily="2" charset="2"/>
              <a:buChar char="ü"/>
            </a:pPr>
            <a:endParaRPr lang="mn-MN" dirty="0">
              <a:solidFill>
                <a:srgbClr val="7030A0"/>
              </a:solidFill>
              <a:latin typeface="Arial" panose="020B0604020202020204" pitchFamily="34" charset="0"/>
              <a:cs typeface="Arial" panose="020B0604020202020204" pitchFamily="34" charset="0"/>
            </a:endParaRPr>
          </a:p>
          <a:p>
            <a:pPr algn="just">
              <a:buFont typeface="Wingdings" panose="05000000000000000000" pitchFamily="2" charset="2"/>
              <a:buChar char="ü"/>
            </a:pPr>
            <a:endParaRPr lang="mn-MN" dirty="0">
              <a:solidFill>
                <a:srgbClr val="7030A0"/>
              </a:solidFill>
              <a:latin typeface="Arial" panose="020B0604020202020204" pitchFamily="34" charset="0"/>
              <a:cs typeface="Arial" panose="020B0604020202020204" pitchFamily="34" charset="0"/>
            </a:endParaRPr>
          </a:p>
          <a:p>
            <a:pPr marL="0" indent="0" algn="ctr">
              <a:buNone/>
            </a:pPr>
            <a:r>
              <a:rPr lang="mn-MN" dirty="0">
                <a:solidFill>
                  <a:srgbClr val="7030A0"/>
                </a:solidFill>
                <a:latin typeface="Arial" panose="020B0604020202020204" pitchFamily="34" charset="0"/>
                <a:cs typeface="Arial" panose="020B0604020202020204" pitchFamily="34" charset="0"/>
              </a:rPr>
              <a:t>Боловсруулсан: Сургагч багш Ц.Бямбадорж</a:t>
            </a:r>
            <a:endParaRPr lang="en-US" dirty="0"/>
          </a:p>
          <a:p>
            <a:endParaRPr lang="en-US" dirty="0"/>
          </a:p>
        </p:txBody>
      </p:sp>
      <p:sp>
        <p:nvSpPr>
          <p:cNvPr id="4" name="Title 1"/>
          <p:cNvSpPr>
            <a:spLocks noGrp="1"/>
          </p:cNvSpPr>
          <p:nvPr>
            <p:ph type="title"/>
          </p:nvPr>
        </p:nvSpPr>
        <p:spPr>
          <a:xfrm>
            <a:off x="677334" y="609600"/>
            <a:ext cx="8596668" cy="721659"/>
          </a:xfrm>
        </p:spPr>
        <p:txBody>
          <a:bodyPr>
            <a:normAutofit/>
          </a:bodyPr>
          <a:lstStyle/>
          <a:p>
            <a:pPr algn="ctr"/>
            <a:r>
              <a:rPr lang="mn-MN" sz="1800" dirty="0" smtClean="0">
                <a:solidFill>
                  <a:srgbClr val="00B0F0"/>
                </a:solidFill>
                <a:latin typeface="Arial" panose="020B0604020202020204" pitchFamily="34" charset="0"/>
                <a:cs typeface="Arial" panose="020B0604020202020204" pitchFamily="34" charset="0"/>
              </a:rPr>
              <a:t>“ОНХС-ийн мэдээллийн ил тод байдлыг хангах нь” сэдэвт  </a:t>
            </a:r>
            <a:br>
              <a:rPr lang="mn-MN" sz="1800" dirty="0" smtClean="0">
                <a:solidFill>
                  <a:srgbClr val="00B0F0"/>
                </a:solidFill>
                <a:latin typeface="Arial" panose="020B0604020202020204" pitchFamily="34" charset="0"/>
                <a:cs typeface="Arial" panose="020B0604020202020204" pitchFamily="34" charset="0"/>
              </a:rPr>
            </a:br>
            <a:r>
              <a:rPr lang="mn-MN" sz="1800" dirty="0" smtClean="0">
                <a:solidFill>
                  <a:srgbClr val="00B0F0"/>
                </a:solidFill>
                <a:latin typeface="Arial" panose="020B0604020202020204" pitchFamily="34" charset="0"/>
                <a:cs typeface="Arial" panose="020B0604020202020204" pitchFamily="34" charset="0"/>
              </a:rPr>
              <a:t>иргэдийг чадавхижуулах сургалт</a:t>
            </a:r>
            <a:endParaRPr lang="en-US" sz="1800" dirty="0">
              <a:solidFill>
                <a:srgbClr val="00B0F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6588120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1842247"/>
            <a:ext cx="8596668" cy="4199115"/>
          </a:xfrm>
        </p:spPr>
        <p:txBody>
          <a:bodyPr/>
          <a:lstStyle/>
          <a:p>
            <a:pPr marL="0" indent="457200" algn="just"/>
            <a:r>
              <a:rPr lang="mn-MN" dirty="0" smtClean="0">
                <a:solidFill>
                  <a:srgbClr val="7030A0"/>
                </a:solidFill>
                <a:latin typeface="Arial" panose="020B0604020202020204" pitchFamily="34" charset="0"/>
                <a:cs typeface="Arial" panose="020B0604020202020204" pitchFamily="34" charset="0"/>
              </a:rPr>
              <a:t>Сэдэв:5.Орон </a:t>
            </a:r>
            <a:r>
              <a:rPr lang="mn-MN" dirty="0">
                <a:solidFill>
                  <a:srgbClr val="7030A0"/>
                </a:solidFill>
                <a:latin typeface="Arial" panose="020B0604020202020204" pitchFamily="34" charset="0"/>
                <a:cs typeface="Arial" panose="020B0604020202020204" pitchFamily="34" charset="0"/>
              </a:rPr>
              <a:t>нутгийн хөгжлийн </a:t>
            </a:r>
            <a:r>
              <a:rPr lang="mn-MN" dirty="0" smtClean="0">
                <a:solidFill>
                  <a:srgbClr val="7030A0"/>
                </a:solidFill>
                <a:latin typeface="Arial" panose="020B0604020202020204" pitchFamily="34" charset="0"/>
                <a:cs typeface="Arial" panose="020B0604020202020204" pitchFamily="34" charset="0"/>
              </a:rPr>
              <a:t>сангийн </a:t>
            </a:r>
            <a:r>
              <a:rPr lang="mn-MN" dirty="0">
                <a:solidFill>
                  <a:srgbClr val="7030A0"/>
                </a:solidFill>
                <a:latin typeface="Arial" panose="020B0604020202020204" pitchFamily="34" charset="0"/>
                <a:cs typeface="Arial" panose="020B0604020202020204" pitchFamily="34" charset="0"/>
              </a:rPr>
              <a:t>мэдээллийн эргэх холбооог сайжруулах </a:t>
            </a:r>
            <a:r>
              <a:rPr lang="mn-MN" dirty="0" smtClean="0">
                <a:solidFill>
                  <a:srgbClr val="7030A0"/>
                </a:solidFill>
                <a:latin typeface="Arial" panose="020B0604020202020204" pitchFamily="34" charset="0"/>
                <a:cs typeface="Arial" panose="020B0604020202020204" pitchFamily="34" charset="0"/>
              </a:rPr>
              <a:t>нь /Мэдээлэл </a:t>
            </a:r>
            <a:r>
              <a:rPr lang="mn-MN" dirty="0">
                <a:solidFill>
                  <a:srgbClr val="7030A0"/>
                </a:solidFill>
                <a:latin typeface="Arial" panose="020B0604020202020204" pitchFamily="34" charset="0"/>
                <a:cs typeface="Arial" panose="020B0604020202020204" pitchFamily="34" charset="0"/>
              </a:rPr>
              <a:t>түгээхэд анхаарах асуудлууд/</a:t>
            </a:r>
          </a:p>
          <a:p>
            <a:pPr marL="0" indent="457200" algn="just">
              <a:buNone/>
            </a:pPr>
            <a:r>
              <a:rPr lang="mn-MN" dirty="0" smtClean="0">
                <a:solidFill>
                  <a:srgbClr val="7030A0"/>
                </a:solidFill>
                <a:latin typeface="Arial" panose="020B0604020202020204" pitchFamily="34" charset="0"/>
                <a:cs typeface="Arial" panose="020B0604020202020204" pitchFamily="34" charset="0"/>
              </a:rPr>
              <a:t>Сэдвийн агуулга:</a:t>
            </a:r>
          </a:p>
          <a:p>
            <a:pPr marL="0" indent="457200" algn="just">
              <a:buFont typeface="Wingdings" panose="05000000000000000000" pitchFamily="2" charset="2"/>
              <a:buChar char="ü"/>
            </a:pPr>
            <a:r>
              <a:rPr lang="mn-MN" dirty="0">
                <a:solidFill>
                  <a:srgbClr val="7030A0"/>
                </a:solidFill>
                <a:latin typeface="Arial" panose="020B0604020202020204" pitchFamily="34" charset="0"/>
                <a:cs typeface="Arial" panose="020B0604020202020204" pitchFamily="34" charset="0"/>
              </a:rPr>
              <a:t>Багийн түвшинд ОНХС-ийн хэрэгжилтэд иргэдийн оролцоо, мэдээллийн эргэх холбоог сайжруулах арга хэлбэрүүд</a:t>
            </a:r>
            <a:r>
              <a:rPr lang="mn-MN" dirty="0" smtClean="0">
                <a:solidFill>
                  <a:srgbClr val="7030A0"/>
                </a:solidFill>
                <a:latin typeface="Arial" panose="020B0604020202020204" pitchFamily="34" charset="0"/>
                <a:cs typeface="Arial" panose="020B0604020202020204" pitchFamily="34" charset="0"/>
              </a:rPr>
              <a:t>:</a:t>
            </a:r>
          </a:p>
          <a:p>
            <a:pPr marL="0" indent="457200" algn="just">
              <a:buFont typeface="Wingdings" panose="05000000000000000000" pitchFamily="2" charset="2"/>
              <a:buChar char="ü"/>
            </a:pPr>
            <a:r>
              <a:rPr lang="mn-MN" dirty="0">
                <a:solidFill>
                  <a:srgbClr val="7030A0"/>
                </a:solidFill>
                <a:latin typeface="Arial" panose="020B0604020202020204" pitchFamily="34" charset="0"/>
                <a:cs typeface="Arial" panose="020B0604020202020204" pitchFamily="34" charset="0"/>
              </a:rPr>
              <a:t>Багийн түвшинд ОНХС-ийн үйл ажиллагаанд оролцох иргэдийн оролцоог нэмэгдүүлэх, мэдээллийн ил тод байдлыг хангах, эргэх холбоог сайжруулах </a:t>
            </a:r>
            <a:r>
              <a:rPr lang="mn-MN" dirty="0" smtClean="0">
                <a:solidFill>
                  <a:srgbClr val="7030A0"/>
                </a:solidFill>
                <a:latin typeface="Arial" panose="020B0604020202020204" pitchFamily="34" charset="0"/>
                <a:cs typeface="Arial" panose="020B0604020202020204" pitchFamily="34" charset="0"/>
              </a:rPr>
              <a:t>арга</a:t>
            </a:r>
            <a:r>
              <a:rPr lang="en-US" dirty="0" smtClean="0">
                <a:solidFill>
                  <a:srgbClr val="7030A0"/>
                </a:solidFill>
                <a:latin typeface="Arial" panose="020B0604020202020204" pitchFamily="34" charset="0"/>
                <a:cs typeface="Arial" panose="020B0604020202020204" pitchFamily="34" charset="0"/>
              </a:rPr>
              <a:t> </a:t>
            </a:r>
            <a:r>
              <a:rPr lang="mn-MN" dirty="0" smtClean="0">
                <a:solidFill>
                  <a:srgbClr val="7030A0"/>
                </a:solidFill>
                <a:latin typeface="Arial" panose="020B0604020202020204" pitchFamily="34" charset="0"/>
                <a:cs typeface="Arial" panose="020B0604020202020204" pitchFamily="34" charset="0"/>
              </a:rPr>
              <a:t>хэлбэрүүд:</a:t>
            </a:r>
            <a:endParaRPr lang="mn-MN" dirty="0">
              <a:solidFill>
                <a:srgbClr val="7030A0"/>
              </a:solidFill>
              <a:latin typeface="Arial" panose="020B0604020202020204" pitchFamily="34" charset="0"/>
              <a:cs typeface="Arial" panose="020B0604020202020204" pitchFamily="34" charset="0"/>
            </a:endParaRPr>
          </a:p>
          <a:p>
            <a:pPr marL="0" indent="457200" algn="just">
              <a:buFont typeface="Wingdings" panose="05000000000000000000" pitchFamily="2" charset="2"/>
              <a:buChar char="ü"/>
            </a:pPr>
            <a:endParaRPr lang="mn-MN" dirty="0">
              <a:solidFill>
                <a:srgbClr val="7030A0"/>
              </a:solidFill>
              <a:latin typeface="Arial" panose="020B0604020202020204" pitchFamily="34" charset="0"/>
              <a:cs typeface="Arial" panose="020B0604020202020204" pitchFamily="34" charset="0"/>
            </a:endParaRPr>
          </a:p>
          <a:p>
            <a:pPr marL="0" indent="457200" algn="just">
              <a:buFont typeface="Wingdings" panose="05000000000000000000" pitchFamily="2" charset="2"/>
              <a:buChar char="ü"/>
            </a:pPr>
            <a:endParaRPr lang="mn-MN" dirty="0">
              <a:solidFill>
                <a:srgbClr val="7030A0"/>
              </a:solidFill>
              <a:latin typeface="Arial" panose="020B0604020202020204" pitchFamily="34" charset="0"/>
              <a:cs typeface="Arial" panose="020B0604020202020204" pitchFamily="34" charset="0"/>
            </a:endParaRPr>
          </a:p>
        </p:txBody>
      </p:sp>
      <p:sp>
        <p:nvSpPr>
          <p:cNvPr id="4" name="Title 1"/>
          <p:cNvSpPr>
            <a:spLocks noGrp="1"/>
          </p:cNvSpPr>
          <p:nvPr>
            <p:ph type="title"/>
          </p:nvPr>
        </p:nvSpPr>
        <p:spPr>
          <a:xfrm>
            <a:off x="677334" y="609600"/>
            <a:ext cx="8596668" cy="721659"/>
          </a:xfrm>
        </p:spPr>
        <p:txBody>
          <a:bodyPr>
            <a:normAutofit/>
          </a:bodyPr>
          <a:lstStyle/>
          <a:p>
            <a:pPr algn="ctr"/>
            <a:r>
              <a:rPr lang="mn-MN" sz="1800" dirty="0" smtClean="0">
                <a:solidFill>
                  <a:srgbClr val="00B0F0"/>
                </a:solidFill>
                <a:latin typeface="Arial" panose="020B0604020202020204" pitchFamily="34" charset="0"/>
                <a:cs typeface="Arial" panose="020B0604020202020204" pitchFamily="34" charset="0"/>
              </a:rPr>
              <a:t>“ОНХС-ийн мэдээллийн ил тод байдлыг хангах нь” сэдэвт  </a:t>
            </a:r>
            <a:br>
              <a:rPr lang="mn-MN" sz="1800" dirty="0" smtClean="0">
                <a:solidFill>
                  <a:srgbClr val="00B0F0"/>
                </a:solidFill>
                <a:latin typeface="Arial" panose="020B0604020202020204" pitchFamily="34" charset="0"/>
                <a:cs typeface="Arial" panose="020B0604020202020204" pitchFamily="34" charset="0"/>
              </a:rPr>
            </a:br>
            <a:r>
              <a:rPr lang="mn-MN" sz="1800" dirty="0" smtClean="0">
                <a:solidFill>
                  <a:srgbClr val="00B0F0"/>
                </a:solidFill>
                <a:latin typeface="Arial" panose="020B0604020202020204" pitchFamily="34" charset="0"/>
                <a:cs typeface="Arial" panose="020B0604020202020204" pitchFamily="34" charset="0"/>
              </a:rPr>
              <a:t>иргэдийг чадавхижуулах сургалт</a:t>
            </a:r>
            <a:endParaRPr lang="en-US" sz="1800" dirty="0">
              <a:solidFill>
                <a:srgbClr val="00B0F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7322062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677334" y="609600"/>
            <a:ext cx="8596668" cy="694765"/>
          </a:xfrm>
        </p:spPr>
        <p:txBody>
          <a:bodyPr>
            <a:normAutofit/>
          </a:bodyPr>
          <a:lstStyle/>
          <a:p>
            <a:pPr algn="ctr"/>
            <a:r>
              <a:rPr lang="mn-MN" sz="1800" dirty="0" smtClean="0">
                <a:solidFill>
                  <a:srgbClr val="00B0F0"/>
                </a:solidFill>
                <a:latin typeface="Arial" panose="020B0604020202020204" pitchFamily="34" charset="0"/>
                <a:cs typeface="Arial" panose="020B0604020202020204" pitchFamily="34" charset="0"/>
              </a:rPr>
              <a:t>“ОНХС-ийн мэдээллийн ил тод байдлыг хангах нь” сэдэвт  </a:t>
            </a:r>
            <a:br>
              <a:rPr lang="mn-MN" sz="1800" dirty="0" smtClean="0">
                <a:solidFill>
                  <a:srgbClr val="00B0F0"/>
                </a:solidFill>
                <a:latin typeface="Arial" panose="020B0604020202020204" pitchFamily="34" charset="0"/>
                <a:cs typeface="Arial" panose="020B0604020202020204" pitchFamily="34" charset="0"/>
              </a:rPr>
            </a:br>
            <a:r>
              <a:rPr lang="mn-MN" sz="1800" dirty="0" smtClean="0">
                <a:solidFill>
                  <a:srgbClr val="00B0F0"/>
                </a:solidFill>
                <a:latin typeface="Arial" panose="020B0604020202020204" pitchFamily="34" charset="0"/>
                <a:cs typeface="Arial" panose="020B0604020202020204" pitchFamily="34" charset="0"/>
              </a:rPr>
              <a:t>иргэдийг чадавхижуулах сургалт</a:t>
            </a:r>
            <a:endParaRPr lang="en-US" sz="1800" dirty="0">
              <a:solidFill>
                <a:srgbClr val="00B0F0"/>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677334" y="1304365"/>
            <a:ext cx="8596668" cy="5419164"/>
          </a:xfrm>
        </p:spPr>
        <p:txBody>
          <a:bodyPr>
            <a:normAutofit lnSpcReduction="10000"/>
          </a:bodyPr>
          <a:lstStyle/>
          <a:p>
            <a:pPr marL="0" indent="465138" algn="just">
              <a:buNone/>
            </a:pPr>
            <a:endParaRPr lang="mn-MN" dirty="0" smtClean="0">
              <a:solidFill>
                <a:srgbClr val="7030A0"/>
              </a:solidFill>
              <a:latin typeface="Arial" pitchFamily="34" charset="0"/>
              <a:cs typeface="Arial" pitchFamily="34" charset="0"/>
            </a:endParaRPr>
          </a:p>
          <a:p>
            <a:pPr marL="0" indent="465138" algn="just">
              <a:buNone/>
            </a:pPr>
            <a:r>
              <a:rPr lang="mn-MN" dirty="0" smtClean="0">
                <a:solidFill>
                  <a:srgbClr val="7030A0"/>
                </a:solidFill>
                <a:latin typeface="Arial" pitchFamily="34" charset="0"/>
                <a:cs typeface="Arial" pitchFamily="34" charset="0"/>
              </a:rPr>
              <a:t>Багийн </a:t>
            </a:r>
            <a:r>
              <a:rPr lang="mn-MN" dirty="0">
                <a:solidFill>
                  <a:srgbClr val="7030A0"/>
                </a:solidFill>
                <a:latin typeface="Arial" pitchFamily="34" charset="0"/>
                <a:cs typeface="Arial" pitchFamily="34" charset="0"/>
              </a:rPr>
              <a:t>түвшинд </a:t>
            </a:r>
            <a:r>
              <a:rPr lang="mn-MN" dirty="0" smtClean="0">
                <a:solidFill>
                  <a:srgbClr val="7030A0"/>
                </a:solidFill>
                <a:latin typeface="Arial" pitchFamily="34" charset="0"/>
                <a:cs typeface="Arial" pitchFamily="34" charset="0"/>
              </a:rPr>
              <a:t>хэрэгжилтэд иргэдийн </a:t>
            </a:r>
            <a:r>
              <a:rPr lang="mn-MN" dirty="0">
                <a:solidFill>
                  <a:srgbClr val="7030A0"/>
                </a:solidFill>
                <a:latin typeface="Arial" pitchFamily="34" charset="0"/>
                <a:cs typeface="Arial" pitchFamily="34" charset="0"/>
              </a:rPr>
              <a:t>оролцоо, </a:t>
            </a:r>
            <a:r>
              <a:rPr lang="mn-MN" dirty="0" smtClean="0">
                <a:solidFill>
                  <a:srgbClr val="7030A0"/>
                </a:solidFill>
                <a:latin typeface="Arial" pitchFamily="34" charset="0"/>
                <a:cs typeface="Arial" pitchFamily="34" charset="0"/>
              </a:rPr>
              <a:t>мэдээллийн эргэх </a:t>
            </a:r>
            <a:r>
              <a:rPr lang="mn-MN" dirty="0">
                <a:solidFill>
                  <a:srgbClr val="7030A0"/>
                </a:solidFill>
                <a:latin typeface="Arial" pitchFamily="34" charset="0"/>
                <a:cs typeface="Arial" pitchFamily="34" charset="0"/>
              </a:rPr>
              <a:t>холбоог сайжруулах арга хэлбэрүүд:</a:t>
            </a:r>
          </a:p>
          <a:p>
            <a:pPr marL="0" indent="465138" algn="just">
              <a:buClr>
                <a:srgbClr val="FF0000"/>
              </a:buClr>
              <a:buFont typeface="Wingdings" pitchFamily="2" charset="2"/>
              <a:buChar char="Ø"/>
            </a:pPr>
            <a:r>
              <a:rPr lang="mn-MN" dirty="0">
                <a:solidFill>
                  <a:srgbClr val="7030A0"/>
                </a:solidFill>
                <a:latin typeface="Arial" pitchFamily="34" charset="0"/>
                <a:cs typeface="Arial" pitchFamily="34" charset="0"/>
              </a:rPr>
              <a:t>Багаас сонгогдсон төлөөлөл нь олон нийтийн зүгээс </a:t>
            </a:r>
            <a:r>
              <a:rPr lang="mn-MN" dirty="0" smtClean="0">
                <a:solidFill>
                  <a:srgbClr val="7030A0"/>
                </a:solidFill>
                <a:latin typeface="Arial" pitchFamily="34" charset="0"/>
                <a:cs typeface="Arial" pitchFamily="34" charset="0"/>
              </a:rPr>
              <a:t>буюу </a:t>
            </a:r>
            <a:r>
              <a:rPr lang="mn-MN" dirty="0">
                <a:solidFill>
                  <a:srgbClr val="7030A0"/>
                </a:solidFill>
                <a:latin typeface="Arial" pitchFamily="34" charset="0"/>
                <a:cs typeface="Arial" pitchFamily="34" charset="0"/>
              </a:rPr>
              <a:t>иргэдийн гаргасан саналыг </a:t>
            </a:r>
            <a:r>
              <a:rPr lang="mn-MN" dirty="0" smtClean="0">
                <a:solidFill>
                  <a:srgbClr val="7030A0"/>
                </a:solidFill>
                <a:latin typeface="Arial" pitchFamily="34" charset="0"/>
                <a:cs typeface="Arial" pitchFamily="34" charset="0"/>
              </a:rPr>
              <a:t>төлөөлөн </a:t>
            </a:r>
            <a:r>
              <a:rPr lang="mn-MN" dirty="0">
                <a:solidFill>
                  <a:srgbClr val="7030A0"/>
                </a:solidFill>
                <a:latin typeface="Arial" pitchFamily="34" charset="0"/>
                <a:cs typeface="Arial" pitchFamily="34" charset="0"/>
              </a:rPr>
              <a:t>иргэдийн шаардлагыг дараагийн түвшинд өргөн мэдүүлэн, өөрийн сонгогчдын эрх ашгийг хамгаалан, тэдний нэрийн өмнөөс нөлөөллийн үйл ажиллагааг явуулах хүлээсэн үүргээ хэрэгжүүлэх. Тухайлбал: сумын ИТХ-ын шийдвэрт тусгалаа олж төсөв, төсөвлөхөд ОНХС-ийн </a:t>
            </a:r>
            <a:r>
              <a:rPr lang="mn-MN" dirty="0" smtClean="0">
                <a:solidFill>
                  <a:srgbClr val="7030A0"/>
                </a:solidFill>
                <a:latin typeface="Arial" pitchFamily="34" charset="0"/>
                <a:cs typeface="Arial" pitchFamily="34" charset="0"/>
              </a:rPr>
              <a:t>хэрэгжилтэд /төлөвлөлт, хуваарилалт, зарцуулалт, гүйцэтгэлд/ олон нийтийн оролцоо, хяналтыг сайжруулж, иргэдэд мэдээлэл хүргэх, мэдээллийн ил тод байдлыг хангах</a:t>
            </a:r>
          </a:p>
          <a:p>
            <a:pPr marL="0" indent="465138" algn="just">
              <a:buClr>
                <a:srgbClr val="FF0000"/>
              </a:buClr>
              <a:buFont typeface="Wingdings" pitchFamily="2" charset="2"/>
              <a:buChar char="Ø"/>
            </a:pPr>
            <a:r>
              <a:rPr lang="mn-MN" dirty="0" smtClean="0">
                <a:solidFill>
                  <a:srgbClr val="7030A0"/>
                </a:solidFill>
                <a:latin typeface="Arial" pitchFamily="34" charset="0"/>
                <a:cs typeface="Arial" pitchFamily="34" charset="0"/>
              </a:rPr>
              <a:t>ИТХ-ын төлөөлөгчид нь шууд мэдээлэл авдаг эрх бүхий сонгуульт ажилтны хувьд “Мэдээллийн хөтөч баг”-ийн гишүүдтэй байнгын хамтын ажиллагаатай ажиллаж, өөрсдийн олж авсан иргэдэд тогмтол шуурхай хүргэж, мэдээллийн эргэх холбоотой ажиллах нь үр дүнтэй арга хэлбэр мөн</a:t>
            </a:r>
            <a:endParaRPr lang="mn-MN" dirty="0">
              <a:solidFill>
                <a:srgbClr val="7030A0"/>
              </a:solidFill>
              <a:latin typeface="Arial" pitchFamily="34" charset="0"/>
              <a:cs typeface="Arial" pitchFamily="34" charset="0"/>
            </a:endParaRPr>
          </a:p>
          <a:p>
            <a:pPr marL="0" indent="465138" algn="just">
              <a:buClr>
                <a:srgbClr val="FF0000"/>
              </a:buClr>
              <a:buFont typeface="Wingdings" pitchFamily="2" charset="2"/>
              <a:buChar char="Ø"/>
            </a:pPr>
            <a:r>
              <a:rPr lang="mn-MN" dirty="0">
                <a:solidFill>
                  <a:srgbClr val="7030A0"/>
                </a:solidFill>
                <a:latin typeface="Arial" pitchFamily="34" charset="0"/>
                <a:cs typeface="Arial" pitchFamily="34" charset="0"/>
              </a:rPr>
              <a:t>Багаас сонгогдсон төлөөлөл нь улирал тутам иргэдтэй уулзах ажлыг тогтмолжуулах</a:t>
            </a:r>
          </a:p>
          <a:p>
            <a:pPr marL="0" indent="465138" algn="just">
              <a:buClr>
                <a:srgbClr val="FF0000"/>
              </a:buClr>
              <a:buFont typeface="Wingdings" pitchFamily="2" charset="2"/>
              <a:buChar char="Ø"/>
            </a:pPr>
            <a:r>
              <a:rPr lang="mn-MN" dirty="0">
                <a:solidFill>
                  <a:srgbClr val="7030A0"/>
                </a:solidFill>
                <a:latin typeface="Arial" pitchFamily="34" charset="0"/>
                <a:cs typeface="Arial" pitchFamily="34" charset="0"/>
              </a:rPr>
              <a:t>Иргэдийн </a:t>
            </a:r>
            <a:r>
              <a:rPr lang="mn-MN" dirty="0" smtClean="0">
                <a:solidFill>
                  <a:srgbClr val="7030A0"/>
                </a:solidFill>
                <a:latin typeface="Arial" pitchFamily="34" charset="0"/>
                <a:cs typeface="Arial" pitchFamily="34" charset="0"/>
              </a:rPr>
              <a:t>санал, </a:t>
            </a:r>
            <a:r>
              <a:rPr lang="mn-MN" dirty="0">
                <a:solidFill>
                  <a:srgbClr val="7030A0"/>
                </a:solidFill>
                <a:latin typeface="Arial" pitchFamily="34" charset="0"/>
                <a:cs typeface="Arial" pitchFamily="34" charset="0"/>
              </a:rPr>
              <a:t>хүсэлтийн </a:t>
            </a:r>
            <a:r>
              <a:rPr lang="mn-MN" dirty="0" smtClean="0">
                <a:solidFill>
                  <a:srgbClr val="7030A0"/>
                </a:solidFill>
                <a:latin typeface="Arial" pitchFamily="34" charset="0"/>
                <a:cs typeface="Arial" pitchFamily="34" charset="0"/>
              </a:rPr>
              <a:t>дагуу зохион </a:t>
            </a:r>
            <a:r>
              <a:rPr lang="mn-MN" dirty="0">
                <a:solidFill>
                  <a:srgbClr val="7030A0"/>
                </a:solidFill>
                <a:latin typeface="Arial" pitchFamily="34" charset="0"/>
                <a:cs typeface="Arial" pitchFamily="34" charset="0"/>
              </a:rPr>
              <a:t>байгуулсан ажлаа эргэж хариу мэдээлдэг </a:t>
            </a:r>
            <a:r>
              <a:rPr lang="mn-MN" dirty="0" smtClean="0">
                <a:solidFill>
                  <a:srgbClr val="7030A0"/>
                </a:solidFill>
                <a:latin typeface="Arial" pitchFamily="34" charset="0"/>
                <a:cs typeface="Arial" pitchFamily="34" charset="0"/>
              </a:rPr>
              <a:t>байх, Мэдээллийн хөтөч багийн гишүүдээр дамжуулан харилцах гм  </a:t>
            </a:r>
            <a:endParaRPr lang="mn-MN" dirty="0">
              <a:solidFill>
                <a:srgbClr val="7030A0"/>
              </a:solidFill>
              <a:latin typeface="Arial" pitchFamily="34" charset="0"/>
              <a:cs typeface="Arial" pitchFamily="34" charset="0"/>
            </a:endParaRPr>
          </a:p>
          <a:p>
            <a:pPr marL="0" indent="403225">
              <a:buNone/>
            </a:pPr>
            <a:endParaRPr lang="en-US" dirty="0"/>
          </a:p>
        </p:txBody>
      </p:sp>
      <p:sp>
        <p:nvSpPr>
          <p:cNvPr id="2" name="Slide Number Placeholder 1"/>
          <p:cNvSpPr>
            <a:spLocks noGrp="1"/>
          </p:cNvSpPr>
          <p:nvPr>
            <p:ph type="sldNum" sz="quarter" idx="12"/>
          </p:nvPr>
        </p:nvSpPr>
        <p:spPr/>
        <p:txBody>
          <a:bodyPr/>
          <a:lstStyle/>
          <a:p>
            <a:fld id="{C2D1B260-E10E-47B8-A77C-B93D773E4570}" type="slidenum">
              <a:rPr lang="en-US" smtClean="0"/>
              <a:t>3</a:t>
            </a:fld>
            <a:endParaRPr lang="en-US"/>
          </a:p>
        </p:txBody>
      </p:sp>
    </p:spTree>
    <p:extLst>
      <p:ext uri="{BB962C8B-B14F-4D97-AF65-F5344CB8AC3E}">
        <p14:creationId xmlns:p14="http://schemas.microsoft.com/office/powerpoint/2010/main" val="382225623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677334" y="609600"/>
            <a:ext cx="8596668" cy="667871"/>
          </a:xfrm>
        </p:spPr>
        <p:txBody>
          <a:bodyPr>
            <a:normAutofit/>
          </a:bodyPr>
          <a:lstStyle/>
          <a:p>
            <a:pPr algn="ctr"/>
            <a:r>
              <a:rPr lang="mn-MN" sz="1800" dirty="0" smtClean="0">
                <a:solidFill>
                  <a:srgbClr val="00B0F0"/>
                </a:solidFill>
                <a:latin typeface="Arial" panose="020B0604020202020204" pitchFamily="34" charset="0"/>
                <a:cs typeface="Arial" panose="020B0604020202020204" pitchFamily="34" charset="0"/>
              </a:rPr>
              <a:t>“ОНХС-ийн мэдээллийн ил тод байдлыг хангах нь” сэдэвт  </a:t>
            </a:r>
            <a:br>
              <a:rPr lang="mn-MN" sz="1800" dirty="0" smtClean="0">
                <a:solidFill>
                  <a:srgbClr val="00B0F0"/>
                </a:solidFill>
                <a:latin typeface="Arial" panose="020B0604020202020204" pitchFamily="34" charset="0"/>
                <a:cs typeface="Arial" panose="020B0604020202020204" pitchFamily="34" charset="0"/>
              </a:rPr>
            </a:br>
            <a:r>
              <a:rPr lang="mn-MN" sz="1800" dirty="0" smtClean="0">
                <a:solidFill>
                  <a:srgbClr val="00B0F0"/>
                </a:solidFill>
                <a:latin typeface="Arial" panose="020B0604020202020204" pitchFamily="34" charset="0"/>
                <a:cs typeface="Arial" panose="020B0604020202020204" pitchFamily="34" charset="0"/>
              </a:rPr>
              <a:t>иргэдийг чадавхижуулах сургалт</a:t>
            </a:r>
            <a:endParaRPr lang="en-US" sz="1800" dirty="0">
              <a:solidFill>
                <a:srgbClr val="00B0F0"/>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641974" y="1532965"/>
            <a:ext cx="8596668" cy="5177117"/>
          </a:xfrm>
        </p:spPr>
        <p:txBody>
          <a:bodyPr>
            <a:normAutofit fontScale="92500" lnSpcReduction="20000"/>
          </a:bodyPr>
          <a:lstStyle/>
          <a:p>
            <a:pPr marL="0" indent="465138" algn="just">
              <a:buClr>
                <a:srgbClr val="FF0000"/>
              </a:buClr>
              <a:buFont typeface="Wingdings" pitchFamily="2" charset="2"/>
              <a:buChar char="Ø"/>
            </a:pPr>
            <a:r>
              <a:rPr lang="mn-MN" dirty="0" smtClean="0">
                <a:solidFill>
                  <a:srgbClr val="7030A0"/>
                </a:solidFill>
                <a:latin typeface="Arial" pitchFamily="34" charset="0"/>
                <a:cs typeface="Arial" pitchFamily="34" charset="0"/>
              </a:rPr>
              <a:t>ИТХ-ын төлөөлөгчид нь “Мэдээллийн хөтөч баг”-тай хамтран дараахь ажлуудыг хэрэгжүүлэх нь мэдээллийн эргэх холбоог сайжруулахад үр дүнтэй гэж дүгнэж байна. </a:t>
            </a:r>
          </a:p>
          <a:p>
            <a:pPr marL="0" indent="465138" algn="just">
              <a:buClr>
                <a:srgbClr val="FF0000"/>
              </a:buClr>
              <a:buFont typeface="Wingdings" pitchFamily="2" charset="2"/>
              <a:buChar char="Ø"/>
            </a:pPr>
            <a:r>
              <a:rPr lang="mn-MN" dirty="0" smtClean="0">
                <a:solidFill>
                  <a:srgbClr val="7030A0"/>
                </a:solidFill>
                <a:latin typeface="Arial" pitchFamily="34" charset="0"/>
                <a:cs typeface="Arial" pitchFamily="34" charset="0"/>
              </a:rPr>
              <a:t>Иргэний танхимаар ОНСХ-ийн үйл </a:t>
            </a:r>
            <a:r>
              <a:rPr lang="mn-MN" dirty="0">
                <a:solidFill>
                  <a:srgbClr val="7030A0"/>
                </a:solidFill>
                <a:latin typeface="Arial" pitchFamily="34" charset="0"/>
                <a:cs typeface="Arial" pitchFamily="34" charset="0"/>
              </a:rPr>
              <a:t>ажиллагаатай </a:t>
            </a:r>
            <a:r>
              <a:rPr lang="mn-MN" dirty="0" smtClean="0">
                <a:solidFill>
                  <a:srgbClr val="7030A0"/>
                </a:solidFill>
                <a:latin typeface="Arial" pitchFamily="34" charset="0"/>
                <a:cs typeface="Arial" pitchFamily="34" charset="0"/>
              </a:rPr>
              <a:t>холбоотой асуудлыг сурталчлах, хэлэлцүүлэх</a:t>
            </a:r>
          </a:p>
          <a:p>
            <a:pPr marL="0" indent="465138" algn="just">
              <a:buClr>
                <a:srgbClr val="FF0000"/>
              </a:buClr>
              <a:buFont typeface="Wingdings" pitchFamily="2" charset="2"/>
              <a:buChar char="Ø"/>
            </a:pPr>
            <a:r>
              <a:rPr lang="mn-MN" dirty="0" smtClean="0">
                <a:solidFill>
                  <a:srgbClr val="7030A0"/>
                </a:solidFill>
                <a:latin typeface="Arial" pitchFamily="34" charset="0"/>
                <a:cs typeface="Arial" pitchFamily="34" charset="0"/>
              </a:rPr>
              <a:t>ИНХ-ын </a:t>
            </a:r>
            <a:r>
              <a:rPr lang="mn-MN" dirty="0">
                <a:solidFill>
                  <a:srgbClr val="7030A0"/>
                </a:solidFill>
                <a:latin typeface="Arial" pitchFamily="34" charset="0"/>
                <a:cs typeface="Arial" pitchFamily="34" charset="0"/>
              </a:rPr>
              <a:t>үйл ажиллагааг </a:t>
            </a:r>
            <a:r>
              <a:rPr lang="mn-MN" dirty="0" smtClean="0">
                <a:solidFill>
                  <a:srgbClr val="7030A0"/>
                </a:solidFill>
                <a:latin typeface="Arial" pitchFamily="34" charset="0"/>
                <a:cs typeface="Arial" pitchFamily="34" charset="0"/>
              </a:rPr>
              <a:t>чанаржуулахад анхаарч, </a:t>
            </a:r>
            <a:r>
              <a:rPr lang="mn-MN" dirty="0">
                <a:solidFill>
                  <a:srgbClr val="7030A0"/>
                </a:solidFill>
                <a:latin typeface="Arial" pitchFamily="34" charset="0"/>
                <a:cs typeface="Arial" pitchFamily="34" charset="0"/>
              </a:rPr>
              <a:t>иргэдийн оролцоог нэмэгдүүлэх </a:t>
            </a:r>
            <a:r>
              <a:rPr lang="mn-MN" dirty="0" smtClean="0">
                <a:solidFill>
                  <a:srgbClr val="7030A0"/>
                </a:solidFill>
                <a:latin typeface="Arial" pitchFamily="34" charset="0"/>
                <a:cs typeface="Arial" pitchFamily="34" charset="0"/>
              </a:rPr>
              <a:t>/Мэдээлэлтэй иргэн чанартай оролцоо/</a:t>
            </a:r>
            <a:endParaRPr lang="en-US" dirty="0">
              <a:solidFill>
                <a:srgbClr val="7030A0"/>
              </a:solidFill>
              <a:latin typeface="Arial" pitchFamily="34" charset="0"/>
              <a:cs typeface="Arial" pitchFamily="34" charset="0"/>
            </a:endParaRPr>
          </a:p>
          <a:p>
            <a:pPr marL="0" indent="465138" algn="just">
              <a:buClr>
                <a:srgbClr val="FF0000"/>
              </a:buClr>
              <a:buFont typeface="Wingdings" pitchFamily="2" charset="2"/>
              <a:buChar char="Ø"/>
            </a:pPr>
            <a:r>
              <a:rPr lang="mn-MN" dirty="0">
                <a:solidFill>
                  <a:srgbClr val="7030A0"/>
                </a:solidFill>
                <a:latin typeface="Arial" pitchFamily="34" charset="0"/>
                <a:cs typeface="Arial" pitchFamily="34" charset="0"/>
              </a:rPr>
              <a:t>Санал хүсэлтийн хайрцаг ажиллуулах</a:t>
            </a:r>
            <a:endParaRPr lang="en-US" dirty="0">
              <a:solidFill>
                <a:srgbClr val="7030A0"/>
              </a:solidFill>
              <a:latin typeface="Arial" pitchFamily="34" charset="0"/>
              <a:cs typeface="Arial" pitchFamily="34" charset="0"/>
            </a:endParaRPr>
          </a:p>
          <a:p>
            <a:pPr marL="0" indent="465138" algn="just">
              <a:buClr>
                <a:srgbClr val="FF0000"/>
              </a:buClr>
              <a:buFont typeface="Wingdings" pitchFamily="2" charset="2"/>
              <a:buChar char="Ø"/>
            </a:pPr>
            <a:r>
              <a:rPr lang="mn-MN" dirty="0">
                <a:solidFill>
                  <a:srgbClr val="7030A0"/>
                </a:solidFill>
                <a:latin typeface="Arial" pitchFamily="34" charset="0"/>
                <a:cs typeface="Arial" pitchFamily="34" charset="0"/>
              </a:rPr>
              <a:t>“Иргэдээ сонсох өдөр” арга хэмжээг зохион байгуулах</a:t>
            </a:r>
          </a:p>
          <a:p>
            <a:pPr marL="0" indent="465138" algn="just">
              <a:buClr>
                <a:srgbClr val="FF0000"/>
              </a:buClr>
              <a:buFont typeface="Wingdings" pitchFamily="2" charset="2"/>
              <a:buChar char="Ø"/>
            </a:pPr>
            <a:r>
              <a:rPr lang="mn-MN" dirty="0">
                <a:solidFill>
                  <a:srgbClr val="7030A0"/>
                </a:solidFill>
                <a:latin typeface="Arial" pitchFamily="34" charset="0"/>
                <a:cs typeface="Arial" pitchFamily="34" charset="0"/>
              </a:rPr>
              <a:t>“Төлөөгчдийн нэрэмжит өдөрлөг”, “Төлөөлөгчидтэй уулзах өдөр” гм арга хэмжээг зохион байгуулах</a:t>
            </a:r>
          </a:p>
          <a:p>
            <a:pPr marL="0" indent="465138" algn="just">
              <a:buClr>
                <a:srgbClr val="FF0000"/>
              </a:buClr>
              <a:buFont typeface="Wingdings" pitchFamily="2" charset="2"/>
              <a:buChar char="Ø"/>
            </a:pPr>
            <a:r>
              <a:rPr lang="mn-MN" dirty="0" smtClean="0">
                <a:solidFill>
                  <a:srgbClr val="7030A0"/>
                </a:solidFill>
                <a:latin typeface="Arial" pitchFamily="34" charset="0"/>
                <a:cs typeface="Arial" pitchFamily="34" charset="0"/>
              </a:rPr>
              <a:t>ОНХС-ийн үйл ажиллагаатай холбоотой сумын </a:t>
            </a:r>
            <a:r>
              <a:rPr lang="mn-MN" dirty="0">
                <a:solidFill>
                  <a:srgbClr val="7030A0"/>
                </a:solidFill>
                <a:latin typeface="Arial" pitchFamily="34" charset="0"/>
                <a:cs typeface="Arial" pitchFamily="34" charset="0"/>
              </a:rPr>
              <a:t>ИТХ түүний Тэргүүлэгчид, багийн ИНХ-ын хурлаар хэлэлцэх асуудлын талаар иргэдийн санал дүгнэлт авч шийдвэрт тусгуулах </a:t>
            </a:r>
            <a:r>
              <a:rPr lang="mn-MN" dirty="0" smtClean="0">
                <a:solidFill>
                  <a:srgbClr val="7030A0"/>
                </a:solidFill>
                <a:latin typeface="Arial" pitchFamily="34" charset="0"/>
                <a:cs typeface="Arial" pitchFamily="34" charset="0"/>
              </a:rPr>
              <a:t>/иргэдийн санал санаачилга, эрх бүхий байгууллагын шийдвэрийг </a:t>
            </a:r>
            <a:r>
              <a:rPr lang="mn-MN" dirty="0">
                <a:solidFill>
                  <a:srgbClr val="7030A0"/>
                </a:solidFill>
                <a:latin typeface="Arial" pitchFamily="34" charset="0"/>
                <a:cs typeface="Arial" pitchFamily="34" charset="0"/>
              </a:rPr>
              <a:t>Иргэний оролцооны танхимд ил тод байрлуулах/</a:t>
            </a:r>
          </a:p>
          <a:p>
            <a:pPr marL="0" indent="465138" algn="just">
              <a:buClr>
                <a:srgbClr val="FF0000"/>
              </a:buClr>
              <a:buFont typeface="Wingdings" pitchFamily="2" charset="2"/>
              <a:buChar char="Ø"/>
            </a:pPr>
            <a:r>
              <a:rPr lang="mn-MN" dirty="0" smtClean="0">
                <a:solidFill>
                  <a:srgbClr val="7030A0"/>
                </a:solidFill>
                <a:latin typeface="Arial" pitchFamily="34" charset="0"/>
                <a:cs typeface="Arial" pitchFamily="34" charset="0"/>
              </a:rPr>
              <a:t>ОНХС-ийн хэрэгжилттэй холбоотой хууль тогтоомж сурталчилах, </a:t>
            </a:r>
            <a:r>
              <a:rPr lang="mn-MN" dirty="0">
                <a:solidFill>
                  <a:srgbClr val="7030A0"/>
                </a:solidFill>
                <a:latin typeface="Arial" pitchFamily="34" charset="0"/>
                <a:cs typeface="Arial" pitchFamily="34" charset="0"/>
              </a:rPr>
              <a:t>НӨУБ-ын </a:t>
            </a:r>
            <a:r>
              <a:rPr lang="mn-MN" dirty="0" smtClean="0">
                <a:solidFill>
                  <a:srgbClr val="7030A0"/>
                </a:solidFill>
                <a:latin typeface="Arial" pitchFamily="34" charset="0"/>
                <a:cs typeface="Arial" pitchFamily="34" charset="0"/>
              </a:rPr>
              <a:t>бодлого, шийдвэрийг </a:t>
            </a:r>
            <a:r>
              <a:rPr lang="mn-MN" dirty="0">
                <a:solidFill>
                  <a:srgbClr val="7030A0"/>
                </a:solidFill>
                <a:latin typeface="Arial" pitchFamily="34" charset="0"/>
                <a:cs typeface="Arial" pitchFamily="34" charset="0"/>
              </a:rPr>
              <a:t>танилцуулах, хэрэгжилтийг зохион байгуулах, </a:t>
            </a:r>
            <a:r>
              <a:rPr lang="mn-MN" dirty="0" smtClean="0">
                <a:solidFill>
                  <a:srgbClr val="7030A0"/>
                </a:solidFill>
                <a:latin typeface="Arial" pitchFamily="34" charset="0"/>
                <a:cs typeface="Arial" pitchFamily="34" charset="0"/>
              </a:rPr>
              <a:t>иргэдийг мэдээ, мэдээллээр хангах ажлыг “Мэдээллийн хөтөч багийн оролцоотой зохион байгуулах</a:t>
            </a:r>
            <a:endParaRPr lang="mn-MN" dirty="0">
              <a:solidFill>
                <a:srgbClr val="7030A0"/>
              </a:solidFill>
              <a:latin typeface="Arial" pitchFamily="34" charset="0"/>
              <a:cs typeface="Arial" pitchFamily="34" charset="0"/>
            </a:endParaRPr>
          </a:p>
          <a:p>
            <a:pPr marL="0" indent="0" algn="just">
              <a:buNone/>
            </a:pPr>
            <a:endParaRPr lang="en-US" dirty="0">
              <a:solidFill>
                <a:srgbClr val="7030A0"/>
              </a:solidFill>
              <a:latin typeface="Arial" panose="020B0604020202020204" pitchFamily="34" charset="0"/>
              <a:cs typeface="Arial" panose="020B0604020202020204" pitchFamily="34" charset="0"/>
            </a:endParaRPr>
          </a:p>
        </p:txBody>
      </p:sp>
      <p:sp>
        <p:nvSpPr>
          <p:cNvPr id="2" name="Slide Number Placeholder 1"/>
          <p:cNvSpPr>
            <a:spLocks noGrp="1"/>
          </p:cNvSpPr>
          <p:nvPr>
            <p:ph type="sldNum" sz="quarter" idx="12"/>
          </p:nvPr>
        </p:nvSpPr>
        <p:spPr/>
        <p:txBody>
          <a:bodyPr/>
          <a:lstStyle/>
          <a:p>
            <a:fld id="{C2D1B260-E10E-47B8-A77C-B93D773E4570}" type="slidenum">
              <a:rPr lang="en-US" smtClean="0"/>
              <a:t>4</a:t>
            </a:fld>
            <a:endParaRPr lang="en-US"/>
          </a:p>
        </p:txBody>
      </p:sp>
    </p:spTree>
    <p:extLst>
      <p:ext uri="{BB962C8B-B14F-4D97-AF65-F5344CB8AC3E}">
        <p14:creationId xmlns:p14="http://schemas.microsoft.com/office/powerpoint/2010/main" val="152192338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677334" y="609600"/>
            <a:ext cx="8596668" cy="667871"/>
          </a:xfrm>
        </p:spPr>
        <p:txBody>
          <a:bodyPr>
            <a:normAutofit/>
          </a:bodyPr>
          <a:lstStyle/>
          <a:p>
            <a:pPr algn="ctr"/>
            <a:r>
              <a:rPr lang="mn-MN" sz="1800" dirty="0" smtClean="0">
                <a:solidFill>
                  <a:srgbClr val="00B0F0"/>
                </a:solidFill>
                <a:latin typeface="Arial" panose="020B0604020202020204" pitchFamily="34" charset="0"/>
                <a:cs typeface="Arial" panose="020B0604020202020204" pitchFamily="34" charset="0"/>
              </a:rPr>
              <a:t>“ОНХС-ийн мэдээллийн ил тод байдлыг хангах нь” сэдэвт  </a:t>
            </a:r>
            <a:br>
              <a:rPr lang="mn-MN" sz="1800" dirty="0" smtClean="0">
                <a:solidFill>
                  <a:srgbClr val="00B0F0"/>
                </a:solidFill>
                <a:latin typeface="Arial" panose="020B0604020202020204" pitchFamily="34" charset="0"/>
                <a:cs typeface="Arial" panose="020B0604020202020204" pitchFamily="34" charset="0"/>
              </a:rPr>
            </a:br>
            <a:r>
              <a:rPr lang="mn-MN" sz="1800" dirty="0" smtClean="0">
                <a:solidFill>
                  <a:srgbClr val="00B0F0"/>
                </a:solidFill>
                <a:latin typeface="Arial" panose="020B0604020202020204" pitchFamily="34" charset="0"/>
                <a:cs typeface="Arial" panose="020B0604020202020204" pitchFamily="34" charset="0"/>
              </a:rPr>
              <a:t>иргэдийг чадавхижуулах сургалт</a:t>
            </a:r>
            <a:endParaRPr lang="en-US" sz="1800" dirty="0">
              <a:solidFill>
                <a:srgbClr val="00B0F0"/>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677334" y="1371600"/>
            <a:ext cx="8596668" cy="5486400"/>
          </a:xfrm>
        </p:spPr>
        <p:txBody>
          <a:bodyPr>
            <a:normAutofit/>
          </a:bodyPr>
          <a:lstStyle/>
          <a:p>
            <a:pPr marL="0" indent="465138" algn="just">
              <a:lnSpc>
                <a:spcPct val="150000"/>
              </a:lnSpc>
              <a:buClr>
                <a:srgbClr val="FF0000"/>
              </a:buClr>
              <a:buFont typeface="Wingdings" pitchFamily="2" charset="2"/>
              <a:buChar char="ü"/>
            </a:pPr>
            <a:r>
              <a:rPr lang="mn-MN" dirty="0">
                <a:solidFill>
                  <a:srgbClr val="7030A0"/>
                </a:solidFill>
                <a:latin typeface="Arial" pitchFamily="34" charset="0"/>
                <a:cs typeface="Arial" pitchFamily="34" charset="0"/>
              </a:rPr>
              <a:t>Иргэдээс сонгогдсон төлөөллийн хүлээх үүрэг:</a:t>
            </a:r>
          </a:p>
          <a:p>
            <a:pPr marL="0" indent="465138" algn="just">
              <a:lnSpc>
                <a:spcPct val="110000"/>
              </a:lnSpc>
              <a:buClr>
                <a:srgbClr val="FF0000"/>
              </a:buClr>
              <a:buFont typeface="Wingdings" pitchFamily="2" charset="2"/>
              <a:buChar char="Ø"/>
            </a:pPr>
            <a:r>
              <a:rPr lang="mn-MN" dirty="0">
                <a:solidFill>
                  <a:srgbClr val="FF0000"/>
                </a:solidFill>
                <a:latin typeface="Arial" pitchFamily="34" charset="0"/>
                <a:cs typeface="Arial" pitchFamily="34" charset="0"/>
              </a:rPr>
              <a:t>Иргэдэд үйлчлэх</a:t>
            </a:r>
            <a:r>
              <a:rPr lang="mn-MN" dirty="0">
                <a:solidFill>
                  <a:srgbClr val="7030A0"/>
                </a:solidFill>
                <a:latin typeface="Arial" pitchFamily="34" charset="0"/>
                <a:cs typeface="Arial" pitchFamily="34" charset="0"/>
              </a:rPr>
              <a:t>-Төлөөллийн </a:t>
            </a:r>
            <a:r>
              <a:rPr lang="mn-MN" dirty="0" smtClean="0">
                <a:solidFill>
                  <a:srgbClr val="7030A0"/>
                </a:solidFill>
                <a:latin typeface="Arial" pitchFamily="34" charset="0"/>
                <a:cs typeface="Arial" pitchFamily="34" charset="0"/>
              </a:rPr>
              <a:t>ардчиллын </a:t>
            </a:r>
            <a:r>
              <a:rPr lang="mn-MN" dirty="0">
                <a:solidFill>
                  <a:srgbClr val="7030A0"/>
                </a:solidFill>
                <a:latin typeface="Arial" pitchFamily="34" charset="0"/>
                <a:cs typeface="Arial" pitchFamily="34" charset="0"/>
              </a:rPr>
              <a:t>тогтолцоонд олон нийтээс сонгогдсон төлөөлөл нь өөрийг нь сонгосон иргэний төлөө үйлчлэх үндсэн үүргийг хүлээдэг. Энэхүү үүргийн нэгэн хэсэг болгон тухайн албан тушаалтан нь иргэдийн бүлэгт бус харин хүн нэг бүрт хүртээмжтэй байх бүхий л арга хэмжээг авч хэрэгжүүлэх ёстой. Учир нь сонгогч нь хувь хүний хувьд бусдаас ялагаатай хэрэгцээ, шаардлагатай байдаг тул энэ нь ихээхэн чухал үүрэг байх ёстой.</a:t>
            </a:r>
          </a:p>
          <a:p>
            <a:pPr marL="0" indent="465138" algn="just">
              <a:lnSpc>
                <a:spcPct val="110000"/>
              </a:lnSpc>
              <a:buClr>
                <a:srgbClr val="FF0000"/>
              </a:buClr>
              <a:buFont typeface="Wingdings" pitchFamily="2" charset="2"/>
              <a:buChar char="Ø"/>
            </a:pPr>
            <a:r>
              <a:rPr lang="mn-MN" dirty="0">
                <a:solidFill>
                  <a:srgbClr val="FF0000"/>
                </a:solidFill>
                <a:latin typeface="Arial" pitchFamily="34" charset="0"/>
                <a:cs typeface="Arial" pitchFamily="34" charset="0"/>
              </a:rPr>
              <a:t> Олон нийтэд үйлчлэх </a:t>
            </a:r>
            <a:r>
              <a:rPr lang="mn-MN" dirty="0">
                <a:solidFill>
                  <a:srgbClr val="7030A0"/>
                </a:solidFill>
                <a:latin typeface="Arial" pitchFamily="34" charset="0"/>
                <a:cs typeface="Arial" pitchFamily="34" charset="0"/>
              </a:rPr>
              <a:t>– Хувь иргэдэд үйлчлэхээс гадна тухайн албан тушаалтан нь </a:t>
            </a:r>
            <a:r>
              <a:rPr lang="mn-MN" dirty="0" smtClean="0">
                <a:solidFill>
                  <a:srgbClr val="7030A0"/>
                </a:solidFill>
                <a:latin typeface="Arial" pitchFamily="34" charset="0"/>
                <a:cs typeface="Arial" pitchFamily="34" charset="0"/>
              </a:rPr>
              <a:t>хэн гарсанаас </a:t>
            </a:r>
            <a:r>
              <a:rPr lang="mn-MN" dirty="0">
                <a:solidFill>
                  <a:srgbClr val="7030A0"/>
                </a:solidFill>
                <a:latin typeface="Arial" pitchFamily="34" charset="0"/>
                <a:cs typeface="Arial" pitchFamily="34" charset="0"/>
              </a:rPr>
              <a:t>үл хамааран нийт олон нийтийн эрх эрх ашгийг мөн төлөөлөх үүргийг хүлээнэ. </a:t>
            </a:r>
            <a:endParaRPr lang="mn-MN" dirty="0" smtClean="0">
              <a:solidFill>
                <a:srgbClr val="7030A0"/>
              </a:solidFill>
              <a:latin typeface="Arial" pitchFamily="34" charset="0"/>
              <a:cs typeface="Arial" pitchFamily="34" charset="0"/>
            </a:endParaRPr>
          </a:p>
          <a:p>
            <a:pPr marL="0" indent="465138" algn="just">
              <a:lnSpc>
                <a:spcPct val="110000"/>
              </a:lnSpc>
              <a:buClr>
                <a:srgbClr val="FF0000"/>
              </a:buClr>
              <a:buFont typeface="Wingdings" pitchFamily="2" charset="2"/>
              <a:buChar char="Ø"/>
            </a:pPr>
            <a:r>
              <a:rPr lang="mn-MN" dirty="0" smtClean="0">
                <a:solidFill>
                  <a:srgbClr val="7030A0"/>
                </a:solidFill>
                <a:latin typeface="Arial" pitchFamily="34" charset="0"/>
                <a:cs typeface="Arial" pitchFamily="34" charset="0"/>
              </a:rPr>
              <a:t>Дээрх сонгогдсон төлөөллийн үүргийг тухайн багаас сонгогдсон ИТХ-ын төлөөлөгчид багийн ИНХ-аас байгуулагдсан “Мэдээллийн хөтөч баг”-ийн гишүүд нэгэн адил хүлээнэ.</a:t>
            </a:r>
            <a:endParaRPr lang="mn-MN" dirty="0">
              <a:solidFill>
                <a:srgbClr val="7030A0"/>
              </a:solidFill>
              <a:latin typeface="Arial" pitchFamily="34" charset="0"/>
              <a:cs typeface="Arial" pitchFamily="34" charset="0"/>
            </a:endParaRPr>
          </a:p>
          <a:p>
            <a:pPr marL="0" indent="465138" algn="just">
              <a:lnSpc>
                <a:spcPct val="150000"/>
              </a:lnSpc>
              <a:buClr>
                <a:srgbClr val="FF0000"/>
              </a:buClr>
              <a:buFont typeface="Wingdings" pitchFamily="2" charset="2"/>
              <a:buChar char="ü"/>
            </a:pPr>
            <a:endParaRPr lang="en-US" dirty="0">
              <a:solidFill>
                <a:srgbClr val="7030A0"/>
              </a:solidFill>
              <a:latin typeface="Arial" panose="020B0604020202020204" pitchFamily="34" charset="0"/>
              <a:cs typeface="Arial" panose="020B0604020202020204" pitchFamily="34" charset="0"/>
            </a:endParaRPr>
          </a:p>
        </p:txBody>
      </p:sp>
      <p:sp>
        <p:nvSpPr>
          <p:cNvPr id="2" name="Slide Number Placeholder 1"/>
          <p:cNvSpPr>
            <a:spLocks noGrp="1"/>
          </p:cNvSpPr>
          <p:nvPr>
            <p:ph type="sldNum" sz="quarter" idx="12"/>
          </p:nvPr>
        </p:nvSpPr>
        <p:spPr/>
        <p:txBody>
          <a:bodyPr/>
          <a:lstStyle/>
          <a:p>
            <a:fld id="{C2D1B260-E10E-47B8-A77C-B93D773E4570}" type="slidenum">
              <a:rPr lang="en-US" smtClean="0"/>
              <a:t>5</a:t>
            </a:fld>
            <a:endParaRPr lang="en-US"/>
          </a:p>
        </p:txBody>
      </p:sp>
    </p:spTree>
    <p:extLst>
      <p:ext uri="{BB962C8B-B14F-4D97-AF65-F5344CB8AC3E}">
        <p14:creationId xmlns:p14="http://schemas.microsoft.com/office/powerpoint/2010/main" val="17259857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677334" y="609600"/>
            <a:ext cx="8596668" cy="708212"/>
          </a:xfrm>
        </p:spPr>
        <p:txBody>
          <a:bodyPr>
            <a:normAutofit/>
          </a:bodyPr>
          <a:lstStyle/>
          <a:p>
            <a:pPr algn="ctr"/>
            <a:r>
              <a:rPr lang="mn-MN" sz="1800" dirty="0" smtClean="0">
                <a:solidFill>
                  <a:srgbClr val="00B0F0"/>
                </a:solidFill>
                <a:latin typeface="Arial" panose="020B0604020202020204" pitchFamily="34" charset="0"/>
                <a:cs typeface="Arial" panose="020B0604020202020204" pitchFamily="34" charset="0"/>
              </a:rPr>
              <a:t>“ОНХС-ийн мэдээллийн ил тод байдлыг хангах нь” сэдэвт  </a:t>
            </a:r>
            <a:br>
              <a:rPr lang="mn-MN" sz="1800" dirty="0" smtClean="0">
                <a:solidFill>
                  <a:srgbClr val="00B0F0"/>
                </a:solidFill>
                <a:latin typeface="Arial" panose="020B0604020202020204" pitchFamily="34" charset="0"/>
                <a:cs typeface="Arial" panose="020B0604020202020204" pitchFamily="34" charset="0"/>
              </a:rPr>
            </a:br>
            <a:r>
              <a:rPr lang="mn-MN" sz="1800" dirty="0" smtClean="0">
                <a:solidFill>
                  <a:srgbClr val="00B0F0"/>
                </a:solidFill>
                <a:latin typeface="Arial" panose="020B0604020202020204" pitchFamily="34" charset="0"/>
                <a:cs typeface="Arial" panose="020B0604020202020204" pitchFamily="34" charset="0"/>
              </a:rPr>
              <a:t>иргэдийг чадавхижуулах сургалт</a:t>
            </a:r>
            <a:endParaRPr lang="en-US" sz="1800" dirty="0">
              <a:solidFill>
                <a:srgbClr val="00B0F0"/>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677334" y="1465729"/>
            <a:ext cx="8596668" cy="4575633"/>
          </a:xfrm>
        </p:spPr>
        <p:txBody>
          <a:bodyPr>
            <a:normAutofit/>
          </a:bodyPr>
          <a:lstStyle/>
          <a:p>
            <a:pPr marL="0" indent="404813" algn="just">
              <a:buNone/>
            </a:pPr>
            <a:r>
              <a:rPr lang="mn-MN" dirty="0">
                <a:solidFill>
                  <a:srgbClr val="7030A0"/>
                </a:solidFill>
                <a:latin typeface="Arial" pitchFamily="34" charset="0"/>
                <a:cs typeface="Arial" pitchFamily="34" charset="0"/>
              </a:rPr>
              <a:t>Багийн түвшинд </a:t>
            </a:r>
            <a:r>
              <a:rPr lang="mn-MN" dirty="0" smtClean="0">
                <a:solidFill>
                  <a:srgbClr val="7030A0"/>
                </a:solidFill>
                <a:latin typeface="Arial" pitchFamily="34" charset="0"/>
                <a:cs typeface="Arial" pitchFamily="34" charset="0"/>
              </a:rPr>
              <a:t>ОНХС-ийн үйл ажиллагаанд оролцох иргэдийн </a:t>
            </a:r>
            <a:r>
              <a:rPr lang="mn-MN" dirty="0">
                <a:solidFill>
                  <a:srgbClr val="7030A0"/>
                </a:solidFill>
                <a:latin typeface="Arial" pitchFamily="34" charset="0"/>
                <a:cs typeface="Arial" pitchFamily="34" charset="0"/>
              </a:rPr>
              <a:t>оролцоог нэмэгдүүлэх, </a:t>
            </a:r>
            <a:r>
              <a:rPr lang="mn-MN" dirty="0" smtClean="0">
                <a:solidFill>
                  <a:srgbClr val="7030A0"/>
                </a:solidFill>
                <a:latin typeface="Arial" pitchFamily="34" charset="0"/>
                <a:cs typeface="Arial" pitchFamily="34" charset="0"/>
              </a:rPr>
              <a:t>мэдээллийн ил тод байдлыг хангах, эргэх </a:t>
            </a:r>
            <a:r>
              <a:rPr lang="mn-MN" dirty="0">
                <a:solidFill>
                  <a:srgbClr val="7030A0"/>
                </a:solidFill>
                <a:latin typeface="Arial" pitchFamily="34" charset="0"/>
                <a:cs typeface="Arial" pitchFamily="34" charset="0"/>
              </a:rPr>
              <a:t>холбоог сайжруулах </a:t>
            </a:r>
            <a:r>
              <a:rPr lang="mn-MN" dirty="0" smtClean="0">
                <a:solidFill>
                  <a:srgbClr val="7030A0"/>
                </a:solidFill>
                <a:latin typeface="Arial" pitchFamily="34" charset="0"/>
                <a:cs typeface="Arial" pitchFamily="34" charset="0"/>
              </a:rPr>
              <a:t>арга хэлбэрүүд:</a:t>
            </a:r>
            <a:endParaRPr lang="mn-MN" dirty="0">
              <a:solidFill>
                <a:srgbClr val="7030A0"/>
              </a:solidFill>
              <a:latin typeface="Arial" pitchFamily="34" charset="0"/>
              <a:cs typeface="Arial" pitchFamily="34" charset="0"/>
            </a:endParaRPr>
          </a:p>
          <a:p>
            <a:pPr marL="0" indent="404813" algn="just">
              <a:buClr>
                <a:srgbClr val="FF0000"/>
              </a:buClr>
              <a:buFont typeface="Wingdings" pitchFamily="2" charset="2"/>
              <a:buChar char="Ø"/>
            </a:pPr>
            <a:r>
              <a:rPr lang="mn-MN" dirty="0">
                <a:solidFill>
                  <a:srgbClr val="7030A0"/>
                </a:solidFill>
                <a:latin typeface="Arial" pitchFamily="34" charset="0"/>
                <a:cs typeface="Arial" pitchFamily="34" charset="0"/>
              </a:rPr>
              <a:t>ИНХ, уулзалт, хэлэлцүүлэг зохион байгуулах </a:t>
            </a:r>
          </a:p>
          <a:p>
            <a:pPr marL="0" indent="404813" algn="just">
              <a:buClr>
                <a:srgbClr val="FF0000"/>
              </a:buClr>
              <a:buFont typeface="Wingdings" pitchFamily="2" charset="2"/>
              <a:buChar char="Ø"/>
            </a:pPr>
            <a:r>
              <a:rPr lang="mn-MN" dirty="0">
                <a:solidFill>
                  <a:srgbClr val="7030A0"/>
                </a:solidFill>
                <a:latin typeface="Arial" pitchFamily="34" charset="0"/>
                <a:cs typeface="Arial" pitchFamily="34" charset="0"/>
              </a:rPr>
              <a:t>Мэдээлэл түгээх </a:t>
            </a:r>
            <a:r>
              <a:rPr lang="mn-MN" dirty="0" smtClean="0">
                <a:solidFill>
                  <a:srgbClr val="7030A0"/>
                </a:solidFill>
                <a:latin typeface="Arial" pitchFamily="34" charset="0"/>
                <a:cs typeface="Arial" pitchFamily="34" charset="0"/>
              </a:rPr>
              <a:t>сурталчилах</a:t>
            </a:r>
            <a:endParaRPr lang="mn-MN" dirty="0">
              <a:solidFill>
                <a:srgbClr val="7030A0"/>
              </a:solidFill>
              <a:latin typeface="Arial" pitchFamily="34" charset="0"/>
              <a:cs typeface="Arial" pitchFamily="34" charset="0"/>
            </a:endParaRPr>
          </a:p>
          <a:p>
            <a:pPr marL="0" indent="404813" algn="just">
              <a:buClr>
                <a:srgbClr val="FF0000"/>
              </a:buClr>
              <a:buFont typeface="Wingdings" pitchFamily="2" charset="2"/>
              <a:buChar char="Ø"/>
            </a:pPr>
            <a:r>
              <a:rPr lang="mn-MN" dirty="0">
                <a:solidFill>
                  <a:srgbClr val="7030A0"/>
                </a:solidFill>
                <a:latin typeface="Arial" pitchFamily="34" charset="0"/>
                <a:cs typeface="Arial" pitchFamily="34" charset="0"/>
              </a:rPr>
              <a:t>Үйл ажиллагаагаа тайлагнах</a:t>
            </a:r>
          </a:p>
          <a:p>
            <a:pPr marL="0" indent="404813" algn="just">
              <a:buClr>
                <a:srgbClr val="FF0000"/>
              </a:buClr>
              <a:buFont typeface="Wingdings" pitchFamily="2" charset="2"/>
              <a:buChar char="Ø"/>
            </a:pPr>
            <a:r>
              <a:rPr lang="mn-MN" dirty="0">
                <a:solidFill>
                  <a:srgbClr val="7030A0"/>
                </a:solidFill>
                <a:latin typeface="Arial" pitchFamily="34" charset="0"/>
                <a:cs typeface="Arial" pitchFamily="34" charset="0"/>
              </a:rPr>
              <a:t>Саналыг нь зохион байгуулалтайгаар авах</a:t>
            </a:r>
          </a:p>
          <a:p>
            <a:pPr marL="0" indent="404813" algn="just">
              <a:buClr>
                <a:srgbClr val="FF0000"/>
              </a:buClr>
              <a:buFont typeface="Wingdings" pitchFamily="2" charset="2"/>
              <a:buChar char="Ø"/>
            </a:pPr>
            <a:r>
              <a:rPr lang="mn-MN" dirty="0">
                <a:solidFill>
                  <a:srgbClr val="7030A0"/>
                </a:solidFill>
                <a:latin typeface="Arial" pitchFamily="34" charset="0"/>
                <a:cs typeface="Arial" pitchFamily="34" charset="0"/>
              </a:rPr>
              <a:t>Иргэний нийгэмтэй нягт холбоотой ажиллах</a:t>
            </a:r>
          </a:p>
          <a:p>
            <a:pPr marL="0" indent="404813" algn="just">
              <a:buClr>
                <a:srgbClr val="FF0000"/>
              </a:buClr>
              <a:buFont typeface="Wingdings" pitchFamily="2" charset="2"/>
              <a:buChar char="Ø"/>
            </a:pPr>
            <a:r>
              <a:rPr lang="mn-MN" dirty="0">
                <a:solidFill>
                  <a:srgbClr val="7030A0"/>
                </a:solidFill>
                <a:latin typeface="Arial" pitchFamily="34" charset="0"/>
                <a:cs typeface="Arial" pitchFamily="34" charset="0"/>
              </a:rPr>
              <a:t>ИНХ, ИТХ нь хэлэлцэх асуудлынхаа талаар иргэдээс урьдчилан санал авах</a:t>
            </a:r>
          </a:p>
          <a:p>
            <a:pPr marL="0" indent="404813" algn="just">
              <a:buClr>
                <a:srgbClr val="FF0000"/>
              </a:buClr>
              <a:buFont typeface="Wingdings" pitchFamily="2" charset="2"/>
              <a:buChar char="Ø"/>
            </a:pPr>
            <a:r>
              <a:rPr lang="mn-MN" dirty="0" smtClean="0">
                <a:solidFill>
                  <a:srgbClr val="7030A0"/>
                </a:solidFill>
                <a:latin typeface="Arial" pitchFamily="34" charset="0"/>
                <a:cs typeface="Arial" pitchFamily="34" charset="0"/>
              </a:rPr>
              <a:t>Төсөв</a:t>
            </a:r>
            <a:r>
              <a:rPr lang="mn-MN" dirty="0">
                <a:solidFill>
                  <a:srgbClr val="7030A0"/>
                </a:solidFill>
                <a:latin typeface="Arial" pitchFamily="34" charset="0"/>
                <a:cs typeface="Arial" pitchFamily="34" charset="0"/>
              </a:rPr>
              <a:t>, хөгжлийн төлөвлөгөө, нийтээр дагаж мөрдөх журам зэргийг хэлэлцэхээс өмнө иргэдээс санал авах гм</a:t>
            </a:r>
            <a:endParaRPr lang="mn-MN" dirty="0" smtClean="0">
              <a:solidFill>
                <a:srgbClr val="7030A0"/>
              </a:solidFill>
              <a:latin typeface="Arial" panose="020B0604020202020204" pitchFamily="34" charset="0"/>
              <a:cs typeface="Arial" panose="020B0604020202020204" pitchFamily="34" charset="0"/>
            </a:endParaRPr>
          </a:p>
        </p:txBody>
      </p:sp>
      <p:sp>
        <p:nvSpPr>
          <p:cNvPr id="2" name="Slide Number Placeholder 1"/>
          <p:cNvSpPr>
            <a:spLocks noGrp="1"/>
          </p:cNvSpPr>
          <p:nvPr>
            <p:ph type="sldNum" sz="quarter" idx="12"/>
          </p:nvPr>
        </p:nvSpPr>
        <p:spPr/>
        <p:txBody>
          <a:bodyPr/>
          <a:lstStyle/>
          <a:p>
            <a:fld id="{C2D1B260-E10E-47B8-A77C-B93D773E4570}" type="slidenum">
              <a:rPr lang="en-US" smtClean="0"/>
              <a:t>6</a:t>
            </a:fld>
            <a:endParaRPr lang="en-US"/>
          </a:p>
        </p:txBody>
      </p:sp>
    </p:spTree>
    <p:extLst>
      <p:ext uri="{BB962C8B-B14F-4D97-AF65-F5344CB8AC3E}">
        <p14:creationId xmlns:p14="http://schemas.microsoft.com/office/powerpoint/2010/main" val="131380766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677334" y="416859"/>
            <a:ext cx="8596668" cy="806823"/>
          </a:xfrm>
        </p:spPr>
        <p:txBody>
          <a:bodyPr>
            <a:normAutofit/>
          </a:bodyPr>
          <a:lstStyle/>
          <a:p>
            <a:pPr algn="ctr"/>
            <a:r>
              <a:rPr lang="mn-MN" sz="1800" dirty="0" smtClean="0">
                <a:solidFill>
                  <a:srgbClr val="7030A0"/>
                </a:solidFill>
                <a:latin typeface="Arial" panose="020B0604020202020204" pitchFamily="34" charset="0"/>
                <a:cs typeface="Arial" panose="020B0604020202020204" pitchFamily="34" charset="0"/>
              </a:rPr>
              <a:t>“</a:t>
            </a:r>
            <a:r>
              <a:rPr lang="mn-MN" sz="1800" dirty="0" smtClean="0">
                <a:solidFill>
                  <a:srgbClr val="00B0F0"/>
                </a:solidFill>
                <a:latin typeface="Arial" panose="020B0604020202020204" pitchFamily="34" charset="0"/>
                <a:cs typeface="Arial" panose="020B0604020202020204" pitchFamily="34" charset="0"/>
              </a:rPr>
              <a:t>ОНХС-ийн мэдээллийн ил тод байдлыг хангах нь” сэдэвт  </a:t>
            </a:r>
            <a:br>
              <a:rPr lang="mn-MN" sz="1800" dirty="0" smtClean="0">
                <a:solidFill>
                  <a:srgbClr val="00B0F0"/>
                </a:solidFill>
                <a:latin typeface="Arial" panose="020B0604020202020204" pitchFamily="34" charset="0"/>
                <a:cs typeface="Arial" panose="020B0604020202020204" pitchFamily="34" charset="0"/>
              </a:rPr>
            </a:br>
            <a:r>
              <a:rPr lang="mn-MN" sz="1800" dirty="0" smtClean="0">
                <a:solidFill>
                  <a:srgbClr val="00B0F0"/>
                </a:solidFill>
                <a:latin typeface="Arial" panose="020B0604020202020204" pitchFamily="34" charset="0"/>
                <a:cs typeface="Arial" panose="020B0604020202020204" pitchFamily="34" charset="0"/>
              </a:rPr>
              <a:t>иргэдийг чадавхижуулах сургалт</a:t>
            </a:r>
            <a:endParaRPr lang="en-US" sz="1800" dirty="0">
              <a:solidFill>
                <a:srgbClr val="00B0F0"/>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879040" y="1382981"/>
            <a:ext cx="8829737" cy="4854389"/>
          </a:xfrm>
        </p:spPr>
        <p:txBody>
          <a:bodyPr>
            <a:normAutofit/>
          </a:bodyPr>
          <a:lstStyle/>
          <a:p>
            <a:pPr marL="0" indent="465138" algn="just">
              <a:buClr>
                <a:srgbClr val="FF0000"/>
              </a:buClr>
              <a:buFont typeface="Wingdings" pitchFamily="2" charset="2"/>
              <a:buChar char="ü"/>
            </a:pPr>
            <a:r>
              <a:rPr lang="mn-MN" dirty="0">
                <a:solidFill>
                  <a:srgbClr val="7030A0"/>
                </a:solidFill>
                <a:latin typeface="Arial" pitchFamily="34" charset="0"/>
                <a:cs typeface="Arial" pitchFamily="34" charset="0"/>
              </a:rPr>
              <a:t>Багийн түвшинд иргэдийн оролцоо, эргэх холбоог сайжруулах оролцооны хамгийн үр дүнтэй арга бол ИНХ, иргэдтэй хийх уулзалт болон хэлэлцүүлгийн арга гэж үздэг. Энэ арга нь доор дурьдсан боломжуудыг олгодог. Үүнд: </a:t>
            </a:r>
          </a:p>
          <a:p>
            <a:pPr marL="0" indent="465138" algn="just">
              <a:buClr>
                <a:srgbClr val="FF0000"/>
              </a:buClr>
              <a:buFont typeface="Wingdings" pitchFamily="2" charset="2"/>
              <a:buChar char="Ø"/>
            </a:pPr>
            <a:r>
              <a:rPr lang="mn-MN" dirty="0">
                <a:solidFill>
                  <a:srgbClr val="7030A0"/>
                </a:solidFill>
                <a:latin typeface="Arial" pitchFamily="34" charset="0"/>
                <a:cs typeface="Arial" pitchFamily="34" charset="0"/>
              </a:rPr>
              <a:t>Төр иргэний хоорондын хэлхээ холбоог бэхжүүлэх</a:t>
            </a:r>
          </a:p>
          <a:p>
            <a:pPr marL="0" indent="465138" algn="just">
              <a:buClr>
                <a:srgbClr val="FF0000"/>
              </a:buClr>
              <a:buFont typeface="Wingdings" pitchFamily="2" charset="2"/>
              <a:buChar char="Ø"/>
            </a:pPr>
            <a:r>
              <a:rPr lang="mn-MN" dirty="0">
                <a:solidFill>
                  <a:srgbClr val="7030A0"/>
                </a:solidFill>
                <a:latin typeface="Arial" pitchFamily="34" charset="0"/>
                <a:cs typeface="Arial" pitchFamily="34" charset="0"/>
              </a:rPr>
              <a:t>Харилцан итгэлцэлийг бий болгох</a:t>
            </a:r>
          </a:p>
          <a:p>
            <a:pPr marL="0" indent="465138" algn="just">
              <a:buClr>
                <a:srgbClr val="FF0000"/>
              </a:buClr>
              <a:buFont typeface="Wingdings" pitchFamily="2" charset="2"/>
              <a:buChar char="Ø"/>
            </a:pPr>
            <a:r>
              <a:rPr lang="mn-MN" dirty="0">
                <a:solidFill>
                  <a:srgbClr val="7030A0"/>
                </a:solidFill>
                <a:latin typeface="Arial" pitchFamily="34" charset="0"/>
                <a:cs typeface="Arial" pitchFamily="34" charset="0"/>
              </a:rPr>
              <a:t>Иргэдэд мэдээлэл хүргэх боломжийг хангаж өгөх </a:t>
            </a:r>
          </a:p>
          <a:p>
            <a:pPr marL="0" indent="465138" algn="just">
              <a:buClr>
                <a:srgbClr val="FF0000"/>
              </a:buClr>
              <a:buFont typeface="Wingdings" pitchFamily="2" charset="2"/>
              <a:buChar char="Ø"/>
            </a:pPr>
            <a:r>
              <a:rPr lang="mn-MN" dirty="0">
                <a:solidFill>
                  <a:srgbClr val="7030A0"/>
                </a:solidFill>
                <a:latin typeface="Arial" pitchFamily="34" charset="0"/>
                <a:cs typeface="Arial" pitchFamily="34" charset="0"/>
              </a:rPr>
              <a:t>Иргэд төрийн үйл ажиллагаанд идэвхтэй оролцоход нь боломж, эрх мэдлийг олгох</a:t>
            </a:r>
          </a:p>
          <a:p>
            <a:pPr marL="0" indent="465138" algn="just">
              <a:buClr>
                <a:srgbClr val="FF0000"/>
              </a:buClr>
              <a:buFont typeface="Wingdings" pitchFamily="2" charset="2"/>
              <a:buChar char="Ø"/>
            </a:pPr>
            <a:r>
              <a:rPr lang="mn-MN" dirty="0">
                <a:solidFill>
                  <a:srgbClr val="7030A0"/>
                </a:solidFill>
                <a:latin typeface="Arial" pitchFamily="34" charset="0"/>
                <a:cs typeface="Arial" pitchFamily="34" charset="0"/>
              </a:rPr>
              <a:t>Иргэд төрийн гаргаж буй шийдвэрт нөлөөлөн үр дүн хүртэх боломжийг нэмэгдүүлэх гм. </a:t>
            </a:r>
            <a:endParaRPr lang="mn-MN" dirty="0" smtClean="0">
              <a:solidFill>
                <a:srgbClr val="7030A0"/>
              </a:solidFill>
              <a:latin typeface="Arial" pitchFamily="34" charset="0"/>
              <a:cs typeface="Arial" pitchFamily="34" charset="0"/>
            </a:endParaRPr>
          </a:p>
          <a:p>
            <a:pPr marL="0" indent="465138" algn="just">
              <a:buClr>
                <a:srgbClr val="FF0000"/>
              </a:buClr>
              <a:buFont typeface="Wingdings" pitchFamily="2" charset="2"/>
              <a:buChar char="Ø"/>
            </a:pPr>
            <a:r>
              <a:rPr lang="mn-MN" dirty="0" smtClean="0">
                <a:solidFill>
                  <a:srgbClr val="7030A0"/>
                </a:solidFill>
                <a:latin typeface="Arial" pitchFamily="34" charset="0"/>
                <a:cs typeface="Arial" pitchFamily="34" charset="0"/>
              </a:rPr>
              <a:t>Энэ аргыг ОНХС-ийн мэдээллийн ил тод байдлыг хангах, мэдээллийн эргэх холбоог дээшлүүлэхэд “Мэдээллийн хөтөч баг”-аас багийн Иргэний танхимаар дамжуулах эсвэл бусад арга хэлбэрээр холбогдох байгууллага, албан тушаалтанд санал уламжлан хамтран хэлэлцүүлэг зохион байгуулах нь зүйтэй.</a:t>
            </a:r>
            <a:endParaRPr lang="mn-MN" dirty="0">
              <a:solidFill>
                <a:srgbClr val="7030A0"/>
              </a:solidFill>
              <a:latin typeface="Arial" pitchFamily="34" charset="0"/>
              <a:cs typeface="Arial" pitchFamily="34" charset="0"/>
            </a:endParaRPr>
          </a:p>
          <a:p>
            <a:pPr marL="0" indent="457200">
              <a:buNone/>
            </a:pPr>
            <a:endParaRPr lang="en-US" dirty="0">
              <a:solidFill>
                <a:srgbClr val="7030A0"/>
              </a:solidFill>
              <a:latin typeface="Arial" panose="020B0604020202020204" pitchFamily="34" charset="0"/>
              <a:cs typeface="Arial" panose="020B0604020202020204" pitchFamily="34" charset="0"/>
            </a:endParaRPr>
          </a:p>
        </p:txBody>
      </p:sp>
      <p:sp>
        <p:nvSpPr>
          <p:cNvPr id="2" name="Slide Number Placeholder 1"/>
          <p:cNvSpPr>
            <a:spLocks noGrp="1"/>
          </p:cNvSpPr>
          <p:nvPr>
            <p:ph type="sldNum" sz="quarter" idx="12"/>
          </p:nvPr>
        </p:nvSpPr>
        <p:spPr/>
        <p:txBody>
          <a:bodyPr/>
          <a:lstStyle/>
          <a:p>
            <a:fld id="{C2D1B260-E10E-47B8-A77C-B93D773E4570}" type="slidenum">
              <a:rPr lang="en-US" smtClean="0"/>
              <a:t>7</a:t>
            </a:fld>
            <a:endParaRPr lang="en-US"/>
          </a:p>
        </p:txBody>
      </p:sp>
    </p:spTree>
    <p:extLst>
      <p:ext uri="{BB962C8B-B14F-4D97-AF65-F5344CB8AC3E}">
        <p14:creationId xmlns:p14="http://schemas.microsoft.com/office/powerpoint/2010/main" val="312432991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677334" y="609600"/>
            <a:ext cx="8596668" cy="681319"/>
          </a:xfrm>
        </p:spPr>
        <p:txBody>
          <a:bodyPr>
            <a:normAutofit/>
          </a:bodyPr>
          <a:lstStyle/>
          <a:p>
            <a:pPr algn="ctr"/>
            <a:r>
              <a:rPr lang="mn-MN" sz="1800" dirty="0" smtClean="0">
                <a:solidFill>
                  <a:srgbClr val="00B0F0"/>
                </a:solidFill>
                <a:latin typeface="Arial" panose="020B0604020202020204" pitchFamily="34" charset="0"/>
                <a:cs typeface="Arial" panose="020B0604020202020204" pitchFamily="34" charset="0"/>
              </a:rPr>
              <a:t>“ОНХС-ийн мэдээллийн ил тод байдлыг хангах нь” сэдэвт  </a:t>
            </a:r>
            <a:br>
              <a:rPr lang="mn-MN" sz="1800" dirty="0" smtClean="0">
                <a:solidFill>
                  <a:srgbClr val="00B0F0"/>
                </a:solidFill>
                <a:latin typeface="Arial" panose="020B0604020202020204" pitchFamily="34" charset="0"/>
                <a:cs typeface="Arial" panose="020B0604020202020204" pitchFamily="34" charset="0"/>
              </a:rPr>
            </a:br>
            <a:r>
              <a:rPr lang="mn-MN" sz="1800" dirty="0" smtClean="0">
                <a:solidFill>
                  <a:srgbClr val="00B0F0"/>
                </a:solidFill>
                <a:latin typeface="Arial" panose="020B0604020202020204" pitchFamily="34" charset="0"/>
                <a:cs typeface="Arial" panose="020B0604020202020204" pitchFamily="34" charset="0"/>
              </a:rPr>
              <a:t>иргэдийг чадавхижуулах сургалт</a:t>
            </a:r>
            <a:endParaRPr lang="en-US" sz="1800" dirty="0">
              <a:solidFill>
                <a:srgbClr val="00B0F0"/>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677334" y="2124635"/>
            <a:ext cx="8596668" cy="4235823"/>
          </a:xfrm>
        </p:spPr>
        <p:txBody>
          <a:bodyPr>
            <a:normAutofit/>
          </a:bodyPr>
          <a:lstStyle/>
          <a:p>
            <a:pPr marL="0" indent="404813" algn="just">
              <a:buNone/>
            </a:pPr>
            <a:r>
              <a:rPr lang="mn-MN" dirty="0" smtClean="0">
                <a:solidFill>
                  <a:srgbClr val="7030A0"/>
                </a:solidFill>
                <a:latin typeface="Arial" pitchFamily="34" charset="0"/>
                <a:cs typeface="Arial" pitchFamily="34" charset="0"/>
              </a:rPr>
              <a:t>ОНХС-ийн үйл ажиллагаанд иргэд олон нийтийн хамтын ажиллагааг хэрэгжүүлсний үр </a:t>
            </a:r>
            <a:r>
              <a:rPr lang="mn-MN" dirty="0">
                <a:solidFill>
                  <a:srgbClr val="7030A0"/>
                </a:solidFill>
                <a:latin typeface="Arial" pitchFamily="34" charset="0"/>
                <a:cs typeface="Arial" pitchFamily="34" charset="0"/>
              </a:rPr>
              <a:t>дүн буюу эргэх холбооны давуу талуудаас: </a:t>
            </a:r>
          </a:p>
          <a:p>
            <a:pPr marL="0" indent="404813" algn="just">
              <a:buClr>
                <a:srgbClr val="FF0000"/>
              </a:buClr>
              <a:buFont typeface="Wingdings" pitchFamily="2" charset="2"/>
              <a:buChar char="ü"/>
            </a:pPr>
            <a:r>
              <a:rPr lang="mn-MN" dirty="0">
                <a:solidFill>
                  <a:srgbClr val="7030A0"/>
                </a:solidFill>
                <a:latin typeface="Arial" pitchFamily="34" charset="0"/>
                <a:cs typeface="Arial" pitchFamily="34" charset="0"/>
              </a:rPr>
              <a:t>Нийлүүлэлтийн тал буюу /Нутгийн удирдлагын </a:t>
            </a:r>
            <a:r>
              <a:rPr lang="mn-MN" dirty="0" smtClean="0">
                <a:solidFill>
                  <a:srgbClr val="7030A0"/>
                </a:solidFill>
                <a:latin typeface="Arial" pitchFamily="34" charset="0"/>
                <a:cs typeface="Arial" pitchFamily="34" charset="0"/>
              </a:rPr>
              <a:t>хувьд: НӨУБ, НЗБ, төлөөлөгчид, төрийн албан хаагчид хамаарна /:</a:t>
            </a:r>
            <a:endParaRPr lang="mn-MN" dirty="0">
              <a:solidFill>
                <a:srgbClr val="7030A0"/>
              </a:solidFill>
              <a:latin typeface="Arial" pitchFamily="34" charset="0"/>
              <a:cs typeface="Arial" pitchFamily="34" charset="0"/>
            </a:endParaRPr>
          </a:p>
          <a:p>
            <a:pPr marL="0" indent="404813" algn="just">
              <a:buClr>
                <a:srgbClr val="FF0000"/>
              </a:buClr>
              <a:buFont typeface="Wingdings" pitchFamily="2" charset="2"/>
              <a:buChar char="Ø"/>
            </a:pPr>
            <a:r>
              <a:rPr lang="mn-MN" dirty="0">
                <a:solidFill>
                  <a:srgbClr val="7030A0"/>
                </a:solidFill>
                <a:latin typeface="Arial" pitchFamily="34" charset="0"/>
                <a:cs typeface="Arial" pitchFamily="34" charset="0"/>
              </a:rPr>
              <a:t>Тэргүүлэх ач холбогдол бүхий асуудлаа тодорхойлох</a:t>
            </a:r>
          </a:p>
          <a:p>
            <a:pPr marL="0" indent="404813" algn="just">
              <a:buClr>
                <a:srgbClr val="FF0000"/>
              </a:buClr>
              <a:buFont typeface="Wingdings" pitchFamily="2" charset="2"/>
              <a:buChar char="Ø"/>
            </a:pPr>
            <a:r>
              <a:rPr lang="mn-MN" dirty="0">
                <a:solidFill>
                  <a:srgbClr val="7030A0"/>
                </a:solidFill>
                <a:latin typeface="Arial" pitchFamily="34" charset="0"/>
                <a:cs typeface="Arial" pitchFamily="34" charset="0"/>
              </a:rPr>
              <a:t>Төрийн зүгээс иргэдтэй харилцах хүртээмжийг сайжруулах</a:t>
            </a:r>
          </a:p>
          <a:p>
            <a:pPr marL="0" indent="404813" algn="just">
              <a:buClr>
                <a:srgbClr val="FF0000"/>
              </a:buClr>
              <a:buFont typeface="Wingdings" pitchFamily="2" charset="2"/>
              <a:buChar char="Ø"/>
            </a:pPr>
            <a:r>
              <a:rPr lang="mn-MN" dirty="0">
                <a:solidFill>
                  <a:srgbClr val="7030A0"/>
                </a:solidFill>
                <a:latin typeface="Arial" pitchFamily="34" charset="0"/>
                <a:cs typeface="Arial" pitchFamily="34" charset="0"/>
              </a:rPr>
              <a:t>Төрийн хууль ёсны чиг үүргийг бэхжүүлэх </a:t>
            </a:r>
            <a:endParaRPr lang="mn-MN" dirty="0" smtClean="0">
              <a:solidFill>
                <a:srgbClr val="7030A0"/>
              </a:solidFill>
              <a:latin typeface="Arial" pitchFamily="34" charset="0"/>
              <a:cs typeface="Arial" pitchFamily="34" charset="0"/>
            </a:endParaRPr>
          </a:p>
          <a:p>
            <a:pPr marL="0" indent="404813" algn="just">
              <a:buClr>
                <a:srgbClr val="FF0000"/>
              </a:buClr>
              <a:buFont typeface="Wingdings" pitchFamily="2" charset="2"/>
              <a:buChar char="Ø"/>
            </a:pPr>
            <a:r>
              <a:rPr lang="mn-MN" dirty="0" smtClean="0">
                <a:solidFill>
                  <a:srgbClr val="7030A0"/>
                </a:solidFill>
                <a:latin typeface="Arial" pitchFamily="34" charset="0"/>
                <a:cs typeface="Arial" pitchFamily="34" charset="0"/>
              </a:rPr>
              <a:t>Төсвийн хуулийн хэрэгжилт хангадах /ОНХС/</a:t>
            </a:r>
          </a:p>
          <a:p>
            <a:pPr marL="0" indent="404813" algn="just">
              <a:buClr>
                <a:srgbClr val="FF0000"/>
              </a:buClr>
              <a:buFont typeface="Wingdings" pitchFamily="2" charset="2"/>
              <a:buChar char="Ø"/>
            </a:pPr>
            <a:r>
              <a:rPr lang="mn-MN" dirty="0" smtClean="0">
                <a:solidFill>
                  <a:srgbClr val="7030A0"/>
                </a:solidFill>
                <a:latin typeface="Arial" pitchFamily="34" charset="0"/>
                <a:cs typeface="Arial" pitchFamily="34" charset="0"/>
              </a:rPr>
              <a:t>Бодлого, оновчтой байх, хамтын шийдэлд тулгуурлах</a:t>
            </a:r>
          </a:p>
          <a:p>
            <a:pPr marL="0" indent="404813" algn="just">
              <a:buClr>
                <a:srgbClr val="FF0000"/>
              </a:buClr>
              <a:buFont typeface="Wingdings" pitchFamily="2" charset="2"/>
              <a:buChar char="Ø"/>
            </a:pPr>
            <a:r>
              <a:rPr lang="mn-MN" dirty="0" smtClean="0">
                <a:solidFill>
                  <a:srgbClr val="7030A0"/>
                </a:solidFill>
                <a:latin typeface="Arial" pitchFamily="34" charset="0"/>
                <a:cs typeface="Arial" pitchFamily="34" charset="0"/>
              </a:rPr>
              <a:t>Иргэдийн нийтлэг эрх ашиг хангагдах</a:t>
            </a:r>
            <a:endParaRPr lang="mn-MN" dirty="0">
              <a:solidFill>
                <a:srgbClr val="7030A0"/>
              </a:solidFill>
              <a:latin typeface="Arial" pitchFamily="34" charset="0"/>
              <a:cs typeface="Arial" pitchFamily="34" charset="0"/>
            </a:endParaRPr>
          </a:p>
          <a:p>
            <a:pPr marL="0" indent="0" algn="just">
              <a:buClr>
                <a:srgbClr val="FF0000"/>
              </a:buClr>
              <a:buNone/>
            </a:pPr>
            <a:endParaRPr lang="en-US" dirty="0">
              <a:solidFill>
                <a:srgbClr val="7030A0"/>
              </a:solidFill>
              <a:latin typeface="Arial" pitchFamily="34" charset="0"/>
              <a:cs typeface="Arial" pitchFamily="34" charset="0"/>
            </a:endParaRPr>
          </a:p>
          <a:p>
            <a:pPr marL="0" indent="457200" algn="just">
              <a:buNone/>
            </a:pPr>
            <a:endParaRPr lang="mn-MN" dirty="0" smtClean="0">
              <a:solidFill>
                <a:srgbClr val="7030A0"/>
              </a:solidFill>
              <a:latin typeface="Arial" panose="020B0604020202020204" pitchFamily="34" charset="0"/>
              <a:cs typeface="Arial" panose="020B0604020202020204" pitchFamily="34" charset="0"/>
            </a:endParaRPr>
          </a:p>
        </p:txBody>
      </p:sp>
      <p:sp>
        <p:nvSpPr>
          <p:cNvPr id="2" name="Slide Number Placeholder 1"/>
          <p:cNvSpPr>
            <a:spLocks noGrp="1"/>
          </p:cNvSpPr>
          <p:nvPr>
            <p:ph type="sldNum" sz="quarter" idx="12"/>
          </p:nvPr>
        </p:nvSpPr>
        <p:spPr/>
        <p:txBody>
          <a:bodyPr/>
          <a:lstStyle/>
          <a:p>
            <a:fld id="{C2D1B260-E10E-47B8-A77C-B93D773E4570}" type="slidenum">
              <a:rPr lang="en-US" smtClean="0"/>
              <a:t>8</a:t>
            </a:fld>
            <a:endParaRPr lang="en-US"/>
          </a:p>
        </p:txBody>
      </p:sp>
    </p:spTree>
    <p:extLst>
      <p:ext uri="{BB962C8B-B14F-4D97-AF65-F5344CB8AC3E}">
        <p14:creationId xmlns:p14="http://schemas.microsoft.com/office/powerpoint/2010/main" val="237998300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677334" y="609600"/>
            <a:ext cx="8596668" cy="721659"/>
          </a:xfrm>
        </p:spPr>
        <p:txBody>
          <a:bodyPr>
            <a:normAutofit/>
          </a:bodyPr>
          <a:lstStyle/>
          <a:p>
            <a:pPr algn="ctr"/>
            <a:r>
              <a:rPr lang="mn-MN" sz="1800" dirty="0" smtClean="0">
                <a:solidFill>
                  <a:srgbClr val="00B0F0"/>
                </a:solidFill>
                <a:latin typeface="Arial" panose="020B0604020202020204" pitchFamily="34" charset="0"/>
                <a:cs typeface="Arial" panose="020B0604020202020204" pitchFamily="34" charset="0"/>
              </a:rPr>
              <a:t>“ОНХС-ийн мэдээллийн ил тод байдлыг хангах нь” сэдэвт  </a:t>
            </a:r>
            <a:br>
              <a:rPr lang="mn-MN" sz="1800" dirty="0" smtClean="0">
                <a:solidFill>
                  <a:srgbClr val="00B0F0"/>
                </a:solidFill>
                <a:latin typeface="Arial" panose="020B0604020202020204" pitchFamily="34" charset="0"/>
                <a:cs typeface="Arial" panose="020B0604020202020204" pitchFamily="34" charset="0"/>
              </a:rPr>
            </a:br>
            <a:r>
              <a:rPr lang="mn-MN" sz="1800" dirty="0" smtClean="0">
                <a:solidFill>
                  <a:srgbClr val="00B0F0"/>
                </a:solidFill>
                <a:latin typeface="Arial" panose="020B0604020202020204" pitchFamily="34" charset="0"/>
                <a:cs typeface="Arial" panose="020B0604020202020204" pitchFamily="34" charset="0"/>
              </a:rPr>
              <a:t>иргэдийг чадавхижуулах сургалт</a:t>
            </a:r>
            <a:endParaRPr lang="en-US" sz="1800" dirty="0">
              <a:solidFill>
                <a:srgbClr val="00B0F0"/>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677334" y="1559859"/>
            <a:ext cx="8596668" cy="5150222"/>
          </a:xfrm>
        </p:spPr>
        <p:txBody>
          <a:bodyPr>
            <a:normAutofit/>
          </a:bodyPr>
          <a:lstStyle/>
          <a:p>
            <a:pPr marL="0" indent="509588" algn="just">
              <a:buClr>
                <a:srgbClr val="FF0000"/>
              </a:buClr>
              <a:buFont typeface="Wingdings" pitchFamily="2" charset="2"/>
              <a:buChar char="ü"/>
            </a:pPr>
            <a:r>
              <a:rPr lang="mn-MN" dirty="0" smtClean="0">
                <a:solidFill>
                  <a:srgbClr val="7030A0"/>
                </a:solidFill>
                <a:latin typeface="Arial" pitchFamily="34" charset="0"/>
                <a:cs typeface="Arial" pitchFamily="34" charset="0"/>
              </a:rPr>
              <a:t>ОНХС-ийн хэрэгжилтэд иргэдийн оролцоо, мэдээллийг дээшлүүлснээр Эргэлтийн </a:t>
            </a:r>
            <a:r>
              <a:rPr lang="mn-MN" dirty="0">
                <a:solidFill>
                  <a:srgbClr val="7030A0"/>
                </a:solidFill>
                <a:latin typeface="Arial" pitchFamily="34" charset="0"/>
                <a:cs typeface="Arial" pitchFamily="34" charset="0"/>
              </a:rPr>
              <a:t>тал буюу /иргэдийн хувьд/:</a:t>
            </a:r>
          </a:p>
          <a:p>
            <a:pPr marL="0" indent="509588" algn="just">
              <a:buClr>
                <a:srgbClr val="FF0000"/>
              </a:buClr>
              <a:buFont typeface="Wingdings" pitchFamily="2" charset="2"/>
              <a:buChar char="Ø"/>
            </a:pPr>
            <a:r>
              <a:rPr lang="mn-MN" dirty="0">
                <a:solidFill>
                  <a:srgbClr val="7030A0"/>
                </a:solidFill>
                <a:latin typeface="Arial" pitchFamily="34" charset="0"/>
                <a:cs typeface="Arial" pitchFamily="34" charset="0"/>
              </a:rPr>
              <a:t>Төрийн </a:t>
            </a:r>
            <a:r>
              <a:rPr lang="mn-MN" dirty="0" smtClean="0">
                <a:solidFill>
                  <a:srgbClr val="7030A0"/>
                </a:solidFill>
                <a:latin typeface="Arial" pitchFamily="34" charset="0"/>
                <a:cs typeface="Arial" pitchFamily="34" charset="0"/>
              </a:rPr>
              <a:t>бодлого үйл ажиллагааны талаар </a:t>
            </a:r>
            <a:r>
              <a:rPr lang="mn-MN" dirty="0">
                <a:solidFill>
                  <a:srgbClr val="7030A0"/>
                </a:solidFill>
                <a:latin typeface="Arial" pitchFamily="34" charset="0"/>
                <a:cs typeface="Arial" pitchFamily="34" charset="0"/>
              </a:rPr>
              <a:t>илүү сайн ойлгох боломж </a:t>
            </a:r>
            <a:endParaRPr lang="mn-MN" dirty="0" smtClean="0">
              <a:solidFill>
                <a:srgbClr val="7030A0"/>
              </a:solidFill>
              <a:latin typeface="Arial" pitchFamily="34" charset="0"/>
              <a:cs typeface="Arial" pitchFamily="34" charset="0"/>
            </a:endParaRPr>
          </a:p>
          <a:p>
            <a:pPr marL="0" indent="509588" algn="just">
              <a:buClr>
                <a:srgbClr val="FF0000"/>
              </a:buClr>
              <a:buFont typeface="Wingdings" pitchFamily="2" charset="2"/>
              <a:buChar char="Ø"/>
            </a:pPr>
            <a:r>
              <a:rPr lang="mn-MN" dirty="0" smtClean="0">
                <a:solidFill>
                  <a:srgbClr val="7030A0"/>
                </a:solidFill>
                <a:latin typeface="Arial" pitchFamily="34" charset="0"/>
                <a:cs typeface="Arial" pitchFamily="34" charset="0"/>
              </a:rPr>
              <a:t>Иргэдийн санал санаачилга дээшлэх боломж </a:t>
            </a:r>
          </a:p>
          <a:p>
            <a:pPr marL="0" indent="509588" algn="just">
              <a:buClr>
                <a:srgbClr val="FF0000"/>
              </a:buClr>
              <a:buFont typeface="Wingdings" pitchFamily="2" charset="2"/>
              <a:buChar char="Ø"/>
            </a:pPr>
            <a:r>
              <a:rPr lang="mn-MN" dirty="0" smtClean="0">
                <a:solidFill>
                  <a:srgbClr val="7030A0"/>
                </a:solidFill>
                <a:latin typeface="Arial" pitchFamily="34" charset="0"/>
                <a:cs typeface="Arial" pitchFamily="34" charset="0"/>
              </a:rPr>
              <a:t>Иргэдийн мэдээллээр хангагдах боломж </a:t>
            </a:r>
            <a:endParaRPr lang="mn-MN" dirty="0">
              <a:solidFill>
                <a:srgbClr val="7030A0"/>
              </a:solidFill>
              <a:latin typeface="Arial" pitchFamily="34" charset="0"/>
              <a:cs typeface="Arial" pitchFamily="34" charset="0"/>
            </a:endParaRPr>
          </a:p>
          <a:p>
            <a:pPr marL="0" indent="509588" algn="just">
              <a:buClr>
                <a:srgbClr val="FF0000"/>
              </a:buClr>
              <a:buFont typeface="Wingdings" pitchFamily="2" charset="2"/>
              <a:buChar char="Ø"/>
            </a:pPr>
            <a:r>
              <a:rPr lang="mn-MN" dirty="0" smtClean="0">
                <a:solidFill>
                  <a:srgbClr val="7030A0"/>
                </a:solidFill>
                <a:latin typeface="Arial" pitchFamily="34" charset="0"/>
                <a:cs typeface="Arial" pitchFamily="34" charset="0"/>
              </a:rPr>
              <a:t>Шийдвэр </a:t>
            </a:r>
            <a:r>
              <a:rPr lang="mn-MN" dirty="0">
                <a:solidFill>
                  <a:srgbClr val="7030A0"/>
                </a:solidFill>
                <a:latin typeface="Arial" pitchFamily="34" charset="0"/>
                <a:cs typeface="Arial" pitchFamily="34" charset="0"/>
              </a:rPr>
              <a:t>гаргалтад өөрийн оролцоо, орцыг нийлүүлэх боломж</a:t>
            </a:r>
          </a:p>
          <a:p>
            <a:pPr marL="0" indent="509588" algn="just">
              <a:buClr>
                <a:srgbClr val="FF0000"/>
              </a:buClr>
              <a:buFont typeface="Wingdings" pitchFamily="2" charset="2"/>
              <a:buChar char="Ø"/>
            </a:pPr>
            <a:r>
              <a:rPr lang="mn-MN" dirty="0">
                <a:solidFill>
                  <a:srgbClr val="7030A0"/>
                </a:solidFill>
                <a:latin typeface="Arial" pitchFamily="34" charset="0"/>
                <a:cs typeface="Arial" pitchFamily="34" charset="0"/>
              </a:rPr>
              <a:t>Төрийн хариуцлагатай, эргэн тайлагнадаг байлгах боломж </a:t>
            </a:r>
            <a:endParaRPr lang="mn-MN" dirty="0" smtClean="0">
              <a:solidFill>
                <a:srgbClr val="7030A0"/>
              </a:solidFill>
              <a:latin typeface="Arial" pitchFamily="34" charset="0"/>
              <a:cs typeface="Arial" pitchFamily="34" charset="0"/>
            </a:endParaRPr>
          </a:p>
          <a:p>
            <a:pPr marL="0" indent="509588" algn="just">
              <a:buClr>
                <a:srgbClr val="FF0000"/>
              </a:buClr>
              <a:buFont typeface="Wingdings" pitchFamily="2" charset="2"/>
              <a:buChar char="Ø"/>
            </a:pPr>
            <a:r>
              <a:rPr lang="mn-MN" dirty="0" smtClean="0">
                <a:solidFill>
                  <a:srgbClr val="7030A0"/>
                </a:solidFill>
                <a:latin typeface="Arial" pitchFamily="34" charset="0"/>
                <a:cs typeface="Arial" pitchFamily="34" charset="0"/>
              </a:rPr>
              <a:t>Иргэдийн оролцоотой хяналт хэрэгжих боломж</a:t>
            </a:r>
          </a:p>
          <a:p>
            <a:pPr marL="0" indent="509588" algn="just">
              <a:buClr>
                <a:srgbClr val="FF0000"/>
              </a:buClr>
              <a:buFont typeface="Wingdings" pitchFamily="2" charset="2"/>
              <a:buChar char="Ø"/>
            </a:pPr>
            <a:r>
              <a:rPr lang="mn-MN" dirty="0" smtClean="0">
                <a:solidFill>
                  <a:srgbClr val="7030A0"/>
                </a:solidFill>
                <a:latin typeface="Arial" pitchFamily="34" charset="0"/>
                <a:cs typeface="Arial" pitchFamily="34" charset="0"/>
              </a:rPr>
              <a:t>Иргэд өөрсдөө санаачлан, оролцож, хөндөнгийн хяналт тавьж, мэдээллээр хангагдаж, ОНХС-ийн төсвийг үр ашгийг дээшлүүлэх боломж бүрдэнэ. </a:t>
            </a:r>
          </a:p>
          <a:p>
            <a:pPr marL="0" indent="509588" algn="just">
              <a:buClr>
                <a:srgbClr val="FF0000"/>
              </a:buClr>
              <a:buFont typeface="Wingdings" pitchFamily="2" charset="2"/>
              <a:buChar char="Ø"/>
            </a:pPr>
            <a:endParaRPr lang="mn-MN" dirty="0">
              <a:solidFill>
                <a:srgbClr val="7030A0"/>
              </a:solidFill>
              <a:latin typeface="Arial" pitchFamily="34" charset="0"/>
              <a:cs typeface="Arial" pitchFamily="34" charset="0"/>
            </a:endParaRPr>
          </a:p>
          <a:p>
            <a:pPr marL="0" indent="457200" algn="just">
              <a:buNone/>
            </a:pPr>
            <a:endParaRPr lang="en-US" dirty="0">
              <a:solidFill>
                <a:srgbClr val="7030A0"/>
              </a:solidFill>
              <a:latin typeface="Arial" panose="020B0604020202020204" pitchFamily="34" charset="0"/>
              <a:cs typeface="Arial" panose="020B0604020202020204" pitchFamily="34" charset="0"/>
            </a:endParaRPr>
          </a:p>
        </p:txBody>
      </p:sp>
      <p:sp>
        <p:nvSpPr>
          <p:cNvPr id="5" name="Slide Number Placeholder 4"/>
          <p:cNvSpPr>
            <a:spLocks noGrp="1"/>
          </p:cNvSpPr>
          <p:nvPr>
            <p:ph type="sldNum" sz="quarter" idx="12"/>
          </p:nvPr>
        </p:nvSpPr>
        <p:spPr/>
        <p:txBody>
          <a:bodyPr/>
          <a:lstStyle/>
          <a:p>
            <a:fld id="{C2D1B260-E10E-47B8-A77C-B93D773E4570}" type="slidenum">
              <a:rPr lang="en-US" smtClean="0"/>
              <a:t>9</a:t>
            </a:fld>
            <a:endParaRPr lang="en-US"/>
          </a:p>
        </p:txBody>
      </p:sp>
    </p:spTree>
    <p:extLst>
      <p:ext uri="{BB962C8B-B14F-4D97-AF65-F5344CB8AC3E}">
        <p14:creationId xmlns:p14="http://schemas.microsoft.com/office/powerpoint/2010/main" val="4269893976"/>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457</TotalTime>
  <Words>1476</Words>
  <Application>Microsoft Office PowerPoint</Application>
  <PresentationFormat>Widescreen</PresentationFormat>
  <Paragraphs>117</Paragraphs>
  <Slides>16</Slides>
  <Notes>9</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16</vt:i4>
      </vt:variant>
    </vt:vector>
  </HeadingPairs>
  <TitlesOfParts>
    <vt:vector size="22" baseType="lpstr">
      <vt:lpstr>Arial</vt:lpstr>
      <vt:lpstr>Calibri</vt:lpstr>
      <vt:lpstr>Trebuchet MS</vt:lpstr>
      <vt:lpstr>Wingdings</vt:lpstr>
      <vt:lpstr>Wingdings 3</vt:lpstr>
      <vt:lpstr>Facet</vt:lpstr>
      <vt:lpstr>Төмөрбулаг сумын Иргэдийн Төлөөлөгчдийн Хурлаас хэрэгжүүлсэн “Хяналттай төсөв- хариуцлагатай засаглал- хөгжлийн гарц” төслийн хүрээнд зохион байгуулсан “ОНХС-ийн мэдээллийн ил тод байдлыг хангах нь” сэдэвт   иргэдийг чадавхижуулах сургалт</vt:lpstr>
      <vt:lpstr>“ОНХС-ийн мэдээллийн ил тод байдлыг хангах нь” сэдэвт   иргэдийг чадавхижуулах сургалт</vt:lpstr>
      <vt:lpstr>“ОНХС-ийн мэдээллийн ил тод байдлыг хангах нь” сэдэвт   иргэдийг чадавхижуулах сургалт</vt:lpstr>
      <vt:lpstr>“ОНХС-ийн мэдээллийн ил тод байдлыг хангах нь” сэдэвт   иргэдийг чадавхижуулах сургалт</vt:lpstr>
      <vt:lpstr>“ОНХС-ийн мэдээллийн ил тод байдлыг хангах нь” сэдэвт   иргэдийг чадавхижуулах сургалт</vt:lpstr>
      <vt:lpstr>“ОНХС-ийн мэдээллийн ил тод байдлыг хангах нь” сэдэвт   иргэдийг чадавхижуулах сургалт</vt:lpstr>
      <vt:lpstr>“ОНХС-ийн мэдээллийн ил тод байдлыг хангах нь” сэдэвт   иргэдийг чадавхижуулах сургалт</vt:lpstr>
      <vt:lpstr>“ОНХС-ийн мэдээллийн ил тод байдлыг хангах нь” сэдэвт   иргэдийг чадавхижуулах сургалт</vt:lpstr>
      <vt:lpstr>“ОНХС-ийн мэдээллийн ил тод байдлыг хангах нь” сэдэвт   иргэдийг чадавхижуулах сургалт</vt:lpstr>
      <vt:lpstr>“ОНХС-ийн мэдээллийн ил тод байдлыг хангах нь” сэдэвт   иргэдийг чадавхижуулах сургалт</vt:lpstr>
      <vt:lpstr>“ОНХС-ийн мэдээллийн ил тод байдлыг хангах нь” сэдэвт   иргэдийг чадавхижуулах сургалт</vt:lpstr>
      <vt:lpstr>“ОНХС-ийн мэдээллийн ил тод байдлыг хангах нь” сэдэвт   иргэдийг чадавхижуулах сургалт</vt:lpstr>
      <vt:lpstr>“ОНХС-ийн мэдээллийн ил тод байдлыг хангах нь” сэдэвт   иргэдийг чадавхижуулах сургалт</vt:lpstr>
      <vt:lpstr>“ОНХС-ийн мэдээллийн ил тод байдлыг хангах нь” сэдэвт   иргэдийг чадавхижуулах сургалт</vt:lpstr>
      <vt:lpstr>“ОНХС-ийн мэдээллийн ил тод байдлыг хангах нь” сэдэвт   иргэдийг чадавхижуулах сургалт</vt:lpstr>
      <vt:lpstr>“ОНХС-ийн мэдээллийн ил тод байдлыг хангах нь” сэдэвт   иргэдийг чадавхижуулах сургалт</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Төмөрбулаг сумын Иргэдийн Төлөөлөгчдийн Хурлаас хэрэгжүүлсэн “Хяналттай төсөв- хариуцлагатай засаглал- хөгжлийн гарц” төслийн хүрээнд зохион байгуулсан “ОНХС-ийн мэдээллийн ил тод байдлыг хангах нь” сэдэвт   иргэдийг чадавхижуулах сургалт</dc:title>
  <dc:creator>User</dc:creator>
  <cp:lastModifiedBy>User</cp:lastModifiedBy>
  <cp:revision>16</cp:revision>
  <cp:lastPrinted>2019-11-15T16:01:01Z</cp:lastPrinted>
  <dcterms:created xsi:type="dcterms:W3CDTF">2019-11-14T03:48:46Z</dcterms:created>
  <dcterms:modified xsi:type="dcterms:W3CDTF">2019-12-18T05:09:16Z</dcterms:modified>
</cp:coreProperties>
</file>